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89"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97" autoAdjust="0"/>
    <p:restoredTop sz="72517" autoAdjust="0"/>
  </p:normalViewPr>
  <p:slideViewPr>
    <p:cSldViewPr snapToGrid="0" snapToObjects="1">
      <p:cViewPr varScale="1">
        <p:scale>
          <a:sx n="79" d="100"/>
          <a:sy n="79" d="100"/>
        </p:scale>
        <p:origin x="-246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është sfida kryesore e paraqitur nga proceset e gjata të ndihmës së ndërsjellë posaçërisht për shkëmbimin e provave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Vonesat në gjykim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Provat elektronike janë të paqëndrueshme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Puna e madhe administrative </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Provat elektronike nuk mund të ruhen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është sfida kryesore e paraqitur nga proceset e gjata të ndihmës së ndërsjellë posaçërisht për shkëmbimin e provave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Vonesat në gjykim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b) Provat elektronike janë të paqëndrueshme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Puna e madhe administrative </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Provat elektronike nuk mund të ruhen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xmlns=""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second challenge associated with international cooperation in relation to electronic evidence. </a:t>
            </a:r>
          </a:p>
          <a:p>
            <a:endParaRPr lang="en-US" dirty="0"/>
          </a:p>
          <a:p>
            <a:r>
              <a:rPr lang="en-US" dirty="0"/>
              <a:t>The trainer should explain briefly the challenge of language. Different countries have their own official languages in which their legal systems operate and in which they can process mutual assistance requests. The following link provides some information on different official languages </a:t>
            </a:r>
            <a:r>
              <a:rPr lang="en-US" dirty="0" err="1"/>
              <a:t>recognised</a:t>
            </a:r>
            <a:r>
              <a:rPr lang="en-US" dirty="0"/>
              <a:t> by different countries: https://en.wikipedia.org/wiki/List_of_official_languages</a:t>
            </a:r>
          </a:p>
          <a:p>
            <a:endParaRPr lang="en-US" dirty="0"/>
          </a:p>
          <a:p>
            <a:r>
              <a:rPr lang="en-US" dirty="0"/>
              <a:t>Link to image: </a:t>
            </a:r>
            <a:r>
              <a:rPr lang="en-US" dirty="0">
                <a:hlinkClick r:id="rId3"/>
              </a:rPr>
              <a:t>https://www.shutterstock.com/image-vector/translation-icon-vector-1134316640</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explains the challenge of language – that different countries legal systems use different languages. A connected challenge is that some countries only recognize translations that are completed through approved or authenticated translators, which often must be notarized or otherwise attested.</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different languages that are spoken by larger population centers and economies of the world.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xmlns=""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language-challenges associated with international cooperation with respect to electronic evidence – that is to always make requests in the language of the requested countries. Some countries, by law, only accept mutual assistance requests in a specific language. A party can seek this information from that party’s 24/7 network or through an MLA manual if available. </a:t>
            </a:r>
          </a:p>
          <a:p>
            <a:endParaRPr lang="en-US" dirty="0"/>
          </a:p>
          <a:p>
            <a:r>
              <a:rPr lang="en-US" dirty="0"/>
              <a:t>It is important that not only the mutual assistance request is made in the correct language, but that all supporting documents (for instance, police reports, details of investigation, warrants) are also translated to the language accepted by the requested country. These translations should comply with all legal formalities, such as those of translation (e.g. use of approved or authenticated translators).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third challenge associated with international cooperation in relation to electronic evidence. </a:t>
            </a:r>
          </a:p>
          <a:p>
            <a:endParaRPr lang="en-US" dirty="0"/>
          </a:p>
          <a:p>
            <a:r>
              <a:rPr lang="en-US" dirty="0"/>
              <a:t>The trainer should explain briefly the challenge of time. It should be stressed that this challenge relates specifically to the challenge of having different time zones.</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Transnational crimes can take place in different corners on the world – which may not be in the same time zones or even the same day at any given point. This can pose a serious challenge as will be highlighted in the subsequent slides.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 example of regions which have a large time difference. </a:t>
            </a:r>
          </a:p>
          <a:p>
            <a:endParaRPr lang="en-US" dirty="0"/>
          </a:p>
          <a:p>
            <a:r>
              <a:rPr lang="en-US" dirty="0"/>
              <a:t>Wellington, New Zealand and Hawaii, USA have 22 hour time difference – which means at most hours of each day, New Zealand and Hawaii have different dates.</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10000"/>
          </a:bodyPr>
          <a:lstStyle/>
          <a:p>
            <a:pPr eaLnBrk="1" hangingPunct="1"/>
            <a:r>
              <a:rPr lang="en-US" altLang="en-US" b="0" dirty="0"/>
              <a:t>The reason why time zones pose a very big challenge is that most electronic evidence is associated with a particular timestamp. This means that a mutual assistance request often specifies a specific time for data that is to be sought. For instance, a party may request another party to seek the preservation of stored computer data that was communicated at a specific time. If there is ambiguity as to the time zone, it is possible that the requested party will preserve data for a different time and the actual data that was being sought will be lost.</a:t>
            </a:r>
          </a:p>
          <a:p>
            <a:pPr eaLnBrk="1" hangingPunct="1"/>
            <a:endParaRPr lang="en-US" altLang="en-US" b="0" dirty="0"/>
          </a:p>
          <a:p>
            <a:pPr eaLnBrk="1" hangingPunct="1"/>
            <a:r>
              <a:rPr lang="en-US" altLang="en-US" b="0" dirty="0"/>
              <a:t>The importance of time zones is accentuated when it comes to using IP addresses to identify suspects. It is important that the trainer explain the difference between a static IP address and a dynamic IP address:</a:t>
            </a:r>
          </a:p>
          <a:p>
            <a:pPr marL="228600" indent="-228600" eaLnBrk="1" hangingPunct="1">
              <a:buAutoNum type="alphaLcParenR"/>
            </a:pPr>
            <a:r>
              <a:rPr lang="en-US" altLang="en-US" b="0" dirty="0"/>
              <a:t>A static IP address is when a single IP address is assigned permanently to a single computer </a:t>
            </a:r>
          </a:p>
          <a:p>
            <a:pPr marL="228600" indent="-228600" eaLnBrk="1" hangingPunct="1">
              <a:buAutoNum type="alphaLcParenR"/>
            </a:pPr>
            <a:r>
              <a:rPr lang="en-US" altLang="en-US" b="0" dirty="0"/>
              <a:t>A dynamic IP address is when an IP address is assigned to a customer for the duration of an internet session. The same IP address can be reassigned to a second customer immediately after the first customer disconnects.</a:t>
            </a:r>
          </a:p>
          <a:p>
            <a:pPr marL="228600" indent="-228600" eaLnBrk="1" hangingPunct="1">
              <a:buAutoNum type="alphaLcParenR"/>
            </a:pPr>
            <a:endParaRPr lang="en-US" altLang="en-US" b="0" dirty="0"/>
          </a:p>
          <a:p>
            <a:pPr marL="0" indent="0" eaLnBrk="1" hangingPunct="1">
              <a:buNone/>
            </a:pPr>
            <a:r>
              <a:rPr lang="en-US" altLang="en-US" b="0" dirty="0"/>
              <a:t>The trainer must explain that time and time zones are not as important in identifying individuals using static IP addresses, but extremely important when it comes to individuals using dynamic IP addresses. This is because the wrong timestamp can lead to the identification of the wrong person and the implication of an innocent person.</a:t>
            </a:r>
          </a:p>
          <a:p>
            <a:pPr marL="0" indent="0" eaLnBrk="1" hangingPunct="1">
              <a:buNone/>
            </a:pPr>
            <a:endParaRPr lang="en-US" altLang="en-US" b="0" dirty="0"/>
          </a:p>
          <a:p>
            <a:pPr marL="0" indent="0" eaLnBrk="1" hangingPunct="1">
              <a:buNone/>
            </a:pPr>
            <a:r>
              <a:rPr lang="en-US" altLang="en-US" b="0" dirty="0"/>
              <a:t>As an illustrative example, the trainer can explain the following:</a:t>
            </a:r>
          </a:p>
          <a:p>
            <a:pPr marL="0" indent="0" eaLnBrk="1" hangingPunct="1">
              <a:buNone/>
            </a:pPr>
            <a:r>
              <a:rPr lang="en-US" altLang="en-US" b="0" dirty="0"/>
              <a:t>New Zealand sends a request seeking information in relation to a communication by an individual in Hawaii on Monday at 12pm Wellington time (Sunday 10am Hawaii time). It does not mention the time zone in its request. The responding state assumes that the time specified is in Hawaii Standard time and provides that information. This leads to New Zealand identifying the wrong person.</a:t>
            </a:r>
          </a:p>
        </p:txBody>
      </p:sp>
    </p:spTree>
    <p:extLst>
      <p:ext uri="{BB962C8B-B14F-4D97-AF65-F5344CB8AC3E}">
        <p14:creationId xmlns:p14="http://schemas.microsoft.com/office/powerpoint/2010/main" xmlns=""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time-challenges associated with international cooperation with respect to electronic evidence – that is to always make specify the time zone with each stamp. </a:t>
            </a:r>
          </a:p>
          <a:p>
            <a:endParaRPr lang="en-US" dirty="0"/>
          </a:p>
          <a:p>
            <a:r>
              <a:rPr lang="en-US" dirty="0"/>
              <a:t>Moreover, as an additional precautionary measure, the requesting state should avoid interchanging time zones in a single request (for instance, mentioning at one place New Zealand Standard Time and at another place Hawaii Standard Time, as this would lead to communication. </a:t>
            </a:r>
          </a:p>
          <a:p>
            <a:endParaRPr lang="en-US" dirty="0"/>
          </a:p>
          <a:p>
            <a:r>
              <a:rPr lang="en-US" dirty="0"/>
              <a:t>As a best practice, unless otherwise requested by the requested state, it is useful to either use Coordinated Universal Time (UTC) or the time zone of the requested state.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fourth challenge associated with international cooperation in relation to electronic evidence. </a:t>
            </a:r>
          </a:p>
          <a:p>
            <a:endParaRPr lang="en-US" dirty="0"/>
          </a:p>
          <a:p>
            <a:r>
              <a:rPr lang="en-US" dirty="0"/>
              <a:t>The trainer should explain briefly the challenge of varying legal traditions. This should be stressed as one of the biggest challenges to international cooperation – both generally and with respect to electronic evidence. </a:t>
            </a:r>
            <a:endParaRPr lang="x-none" dirty="0"/>
          </a:p>
          <a:p>
            <a:endParaRPr lang="en-US" dirty="0"/>
          </a:p>
          <a:p>
            <a:r>
              <a:rPr lang="en-US" dirty="0"/>
              <a:t>Source of image: </a:t>
            </a:r>
            <a:r>
              <a:rPr lang="en-US" dirty="0">
                <a:hlinkClick r:id="rId3"/>
              </a:rPr>
              <a:t>https://www.shutterstock.com/image-vector/world-map-color-bright-political-vector-1723875631</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dirty="0"/>
              <a:t>The trainer can use this slide to introduce the three main legal traditions that exist globally – common law tradition, civil law tradition and Islamic law tradition. The trainer can explain that most countries have actually adopted a hybrid legal system, which combines one or more legal traditions. </a:t>
            </a:r>
          </a:p>
          <a:p>
            <a:endParaRPr lang="en-US" dirty="0"/>
          </a:p>
          <a:p>
            <a:r>
              <a:rPr lang="en-US" dirty="0"/>
              <a:t>The trainer can explain that each legal system will be looked at broadly as the distinctions between the legal systems poses significant challenges to streamlined international cooperation – particularly because the legal requirements with respect to procedures and admissibility vary in each legal system. </a:t>
            </a:r>
          </a:p>
          <a:p>
            <a:endParaRPr lang="en-US" dirty="0"/>
          </a:p>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Common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English monarchy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Case law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Adversarial system (lawyers bring charges, examine witnesses and make presentation to judge, with the judge applying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Kingdom</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States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Canada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Australia </a:t>
            </a:r>
          </a:p>
          <a:p>
            <a:endParaRPr lang="en-US" dirty="0"/>
          </a:p>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Civil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Roman Empire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Codified statute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Inquisitorial system (judges bring charges, establish facts through witness statements and apply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France</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Germany</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China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Japan </a:t>
            </a:r>
          </a:p>
          <a:p>
            <a:endParaRPr lang="en-US" dirty="0"/>
          </a:p>
          <a:p>
            <a:pPr marL="342900" indent="-342900" algn="just">
              <a:buFont typeface="Wingdings" pitchFamily="2" charset="2"/>
              <a:buChar char="ü"/>
            </a:pPr>
            <a:r>
              <a:rPr lang="en-GB" altLang="en-US" sz="2500" b="1" dirty="0">
                <a:ea typeface="Verdana" panose="020B0604030504040204" pitchFamily="34" charset="0"/>
                <a:cs typeface="Arial" panose="020B0604020202020204" pitchFamily="34" charset="0"/>
              </a:rPr>
              <a:t>Islamic law</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Traced back to the 7</a:t>
            </a:r>
            <a:r>
              <a:rPr lang="en-GB" altLang="en-US" sz="2500" baseline="30000" dirty="0">
                <a:ea typeface="Verdana" panose="020B0604030504040204" pitchFamily="34" charset="0"/>
                <a:cs typeface="Arial" panose="020B0604020202020204" pitchFamily="34" charset="0"/>
              </a:rPr>
              <a:t>th</a:t>
            </a:r>
            <a:r>
              <a:rPr lang="en-GB" altLang="en-US" sz="2500" dirty="0">
                <a:ea typeface="Verdana" panose="020B0604030504040204" pitchFamily="34" charset="0"/>
                <a:cs typeface="Arial" panose="020B0604020202020204" pitchFamily="34" charset="0"/>
              </a:rPr>
              <a:t> century Islamic empire</a:t>
            </a:r>
          </a:p>
          <a:p>
            <a:pPr marL="800100" lvl="1" indent="-342900" algn="just">
              <a:buFont typeface="Wingdings" pitchFamily="2" charset="2"/>
              <a:buChar char="ü"/>
            </a:pPr>
            <a:r>
              <a:rPr lang="en-US" altLang="en-US" sz="2500" dirty="0">
                <a:ea typeface="Verdana" panose="020B0604030504040204" pitchFamily="34" charset="0"/>
                <a:cs typeface="Arial" panose="020B0604020202020204" pitchFamily="34" charset="0"/>
              </a:rPr>
              <a:t>Quran, the Sunna, judicial consensus, and analogical reasoning are of primary importance</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Islamic legal systems have unique evidentiary requirements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For instance, the value of testimony of women in some Islamic legal systems has less value than testimony of men</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Saudi Arabia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also explain that the examples of countries having common law legal systems, civil law legal systems and Islamic legal systems on the previous slides technically have hybrid legal systems since they have adopted characteristics from other systems even if to a very limited extent. </a:t>
            </a:r>
            <a:endParaRPr lang="x-none" dirty="0"/>
          </a:p>
          <a:p>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distinguishes between the role of the police in common law and civil law countries. The trainer should explain that the distinctions on the slide are standard, and each country may have variations implemented through local law. The idea to convey in the slide is that in general, the police have significantly greater independent investigative powers in common law countries than in civil law countries, where the prosecutor plays an important role.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two related challenges posed by varying legal traditions.</a:t>
            </a:r>
          </a:p>
          <a:p>
            <a:endParaRPr lang="en-US" dirty="0"/>
          </a:p>
          <a:p>
            <a:r>
              <a:rPr lang="en-US" dirty="0"/>
              <a:t>The first is dual criminality (also known as double criminality). The trainer should explain that many bilateral and multilateral mutual assistance treaties, including the Budapest Convention, have provisions that allow a country to refuse a request if the request relates to an offence that is not </a:t>
            </a:r>
            <a:r>
              <a:rPr lang="en-US" dirty="0" err="1"/>
              <a:t>criminalised</a:t>
            </a:r>
            <a:r>
              <a:rPr lang="en-US" dirty="0"/>
              <a:t> under its domestic law. Many countries thus require dual criminality or double criminality as a precondition to providing assistance to other countries.</a:t>
            </a:r>
          </a:p>
          <a:p>
            <a:endParaRPr lang="en-US" dirty="0"/>
          </a:p>
          <a:p>
            <a:r>
              <a:rPr lang="en-US" dirty="0"/>
              <a:t>The second is varying terminology of offences. This is related to dual criminality because where different terminology is used to describe offences, there can be challenges when a country is interpreting the existence of dual criminality.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that the terminology of procedure varies in different countries. With increasing requests, most countries are familiar with standard terminology adopted by other legal systems, though it often helps to use terminology to describe the procedural measures undertaken in a manner that will be understood by the requested country.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is that there may be varying legal traditions around maintaining confidentiality. Where a country grants a request for mutual assistance but makes it conditional upon the evidence being shared not being disclosed to the public, this may not be effective in a common law system, where typically the suspect has a right to the evidence that is being used against him so that the suspect may seek to cross-examine such evidence within the adversarial trial system.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the issue of variations in how individuals are identified in certain countries. The trainer can give the example of the Middle East and in South Asia, where individuals are identified not only by their full name but also their father’s full name. In the absence of such identification, it may pose a challenge for such countries to readily identify potential suspects and witnesses and cooperate internationally. </a:t>
            </a:r>
          </a:p>
          <a:p>
            <a:endParaRPr lang="en-US" dirty="0"/>
          </a:p>
          <a:p>
            <a:r>
              <a:rPr lang="en-US" dirty="0"/>
              <a:t>The second addresses differing evidential standards in different countries. The slide gives the example of certain Islamic legal systems, which do not give the testimony of a woman equal value as the testimony of a man in all matters. This would be pertinent where a particular investigative action needs to be conducted in the presence of witnesses. If a requesting country has any unique evidential standards that need to be taken into consideration while the requested country executes a request, this should be clearly specified in the request.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slide shows an example of a possibility in case India made a request to the United Kingdom to conduct search of a place. The trainer must </a:t>
            </a:r>
            <a:r>
              <a:rPr lang="en-US" dirty="0" err="1"/>
              <a:t>emphasise</a:t>
            </a:r>
            <a:r>
              <a:rPr lang="en-US" dirty="0"/>
              <a:t> that it is being shown as an illustrative example to show the impact of varying legal traditions on the effectiveness of international cooperation.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some solutions to the challenge of varying legal traditions.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outlines another solution to the challenge of varying legal traditions – which is relying on the 24/7 network to obtain legal information around any specific local law requirements in accordance with which the evidence may have to be collected, etc.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fifth challenge associated with international cooperation in relation to electronic evidence. </a:t>
            </a:r>
          </a:p>
          <a:p>
            <a:endParaRPr lang="en-US" dirty="0"/>
          </a:p>
          <a:p>
            <a:r>
              <a:rPr lang="en-US" dirty="0"/>
              <a:t>The trainer should explain briefly the challenge of attribution. Attribution with respect to electronic evidence is generally a challenge – and an important part of identifying and prosecuting the correct suspects. Attribution becomes more challenging when there is an international dimension involved.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xmlns=""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first challenge associated with international cooperation in relation to electronic evidence. </a:t>
            </a:r>
          </a:p>
          <a:p>
            <a:endParaRPr lang="en-US" dirty="0"/>
          </a:p>
          <a:p>
            <a:r>
              <a:rPr lang="en-US" dirty="0"/>
              <a:t>The trainer should explain briefly the challenge of speed. Mutual legal processes are inherently slow in nature. This is not always a huge challenge in investigating offences involving physical evidence, because in most cases, physical evidence is relatively easy to preserve. Electronic evidence tends to always be vulnerable to loss and modification, which is why speed is of utmost importance when it comes to mutual assistance related to electronic evidence.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many investigations involving electronic evidence rely on tying a suspect to a particular device at a particular time, a range of electronic evidence is required – which may be stored in various internationally based sources as outlined in the next slide.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This slide provides a case study of how attribution can be a challenge. </a:t>
            </a:r>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32</a:t>
            </a:fld>
            <a:endParaRPr lang="en-GB"/>
          </a:p>
        </p:txBody>
      </p:sp>
    </p:spTree>
    <p:extLst>
      <p:ext uri="{BB962C8B-B14F-4D97-AF65-F5344CB8AC3E}">
        <p14:creationId xmlns:p14="http://schemas.microsoft.com/office/powerpoint/2010/main" xmlns=""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33</a:t>
            </a:fld>
            <a:endParaRPr lang="en-GB"/>
          </a:p>
        </p:txBody>
      </p:sp>
    </p:spTree>
    <p:extLst>
      <p:ext uri="{BB962C8B-B14F-4D97-AF65-F5344CB8AC3E}">
        <p14:creationId xmlns:p14="http://schemas.microsoft.com/office/powerpoint/2010/main" xmlns=""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What the subpoena</a:t>
            </a:r>
            <a:r>
              <a:rPr lang="en-GB" baseline="0" dirty="0"/>
              <a:t> ordered disclosed: </a:t>
            </a:r>
            <a:r>
              <a:rPr lang="en-GB" dirty="0"/>
              <a:t>THIS</a:t>
            </a:r>
            <a:r>
              <a:rPr lang="en-GB" baseline="0" dirty="0"/>
              <a:t> IS FAIRLY TYPICAL LIST – shows a lot of details held but didn’t help identify suspect</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34</a:t>
            </a:fld>
            <a:endParaRPr lang="en-GB"/>
          </a:p>
        </p:txBody>
      </p:sp>
    </p:spTree>
    <p:extLst>
      <p:ext uri="{BB962C8B-B14F-4D97-AF65-F5344CB8AC3E}">
        <p14:creationId xmlns:p14="http://schemas.microsoft.com/office/powerpoint/2010/main" xmlns=""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Despite all this information, no arrests followed.  Dead end. Even </a:t>
            </a:r>
            <a:r>
              <a:rPr lang="en-GB"/>
              <a:t>though the existing evidence was followed.</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35</a:t>
            </a:fld>
            <a:endParaRPr lang="en-GB"/>
          </a:p>
        </p:txBody>
      </p:sp>
    </p:spTree>
    <p:extLst>
      <p:ext uri="{BB962C8B-B14F-4D97-AF65-F5344CB8AC3E}">
        <p14:creationId xmlns:p14="http://schemas.microsoft.com/office/powerpoint/2010/main" xmlns=""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xmlns=""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reasons why requests related to electronic evidence need to be actioned without delay. The trainer should explain the issues around data retention, and how service providers, individuals and businesses do not always retain data. It can be explained that the reason why data is not retained could be due to practicalities, cost-related considerations or legal restrictions. </a:t>
            </a:r>
          </a:p>
          <a:p>
            <a:endParaRPr lang="en-US" dirty="0"/>
          </a:p>
          <a:p>
            <a:r>
              <a:rPr lang="en-US" dirty="0"/>
              <a:t>With respect to the EU Data Retention Directive, the trainer can explain that the Directive required EU member states had to store citizens' telecommunications data for a minimum of six months and at most 24 months. This would have meant that EU countries would retain data for a period of time to enable requests. In 2014, the Court of Justice of the European Union declared the Directive invalid in response to a case brought by Digital Rights Ireland against different authorities on the basis that blanket data collection violated the right to privacy guaranteed under the EU Charter of Fundamental Rights. </a:t>
            </a:r>
          </a:p>
          <a:p>
            <a:endParaRPr lang="en-US" dirty="0"/>
          </a:p>
          <a:p>
            <a:r>
              <a:rPr lang="en-US" dirty="0"/>
              <a:t>The trainer should explain that as the EU Data Retention Directive has been declared legal, service providers in EU do not have any legal basis for general and blanket data retention. This increases the importance of addressing the challenge of speed.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xmlns=""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explains the challenge of speed – drawing upon the fact that mutual legal assistance processes are inherently slow. The next slide shows an example of a typical process.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This slide shows a typical mutual legal assistance process that is adopted by many countries from the perspective of the requested country till the point the action that was requested is undertaken. It outlines the following steps:</a:t>
            </a:r>
          </a:p>
          <a:p>
            <a:pPr marL="228600" indent="-228600">
              <a:buAutoNum type="arabicPeriod"/>
            </a:pPr>
            <a:r>
              <a:rPr lang="en-US" dirty="0"/>
              <a:t>Incoming request</a:t>
            </a:r>
          </a:p>
          <a:p>
            <a:pPr marL="228600" indent="-228600">
              <a:buAutoNum type="arabicPeriod"/>
            </a:pPr>
            <a:r>
              <a:rPr lang="en-US" dirty="0"/>
              <a:t>Request received by Ministry of Foreign Affairs (where it is acting as the central authority)</a:t>
            </a:r>
          </a:p>
          <a:p>
            <a:pPr marL="228600" indent="-228600">
              <a:buAutoNum type="arabicPeriod"/>
            </a:pPr>
            <a:r>
              <a:rPr lang="en-US" dirty="0"/>
              <a:t>Ministry of Foreign Affairs sends a copy of the request to the National Security Service</a:t>
            </a:r>
          </a:p>
          <a:p>
            <a:pPr marL="228600" indent="-228600">
              <a:buAutoNum type="arabicPeriod"/>
            </a:pPr>
            <a:r>
              <a:rPr lang="en-US" dirty="0"/>
              <a:t>Ministry of Foreign Affairs sends it to the Prosecutor General Registry</a:t>
            </a:r>
          </a:p>
          <a:p>
            <a:pPr marL="228600" indent="-228600">
              <a:buAutoNum type="arabicPeriod"/>
            </a:pPr>
            <a:r>
              <a:rPr lang="en-US" dirty="0"/>
              <a:t>Prosecutor General Registry assigns a prosecutor to the request</a:t>
            </a:r>
          </a:p>
          <a:p>
            <a:pPr marL="228600" indent="-228600">
              <a:buAutoNum type="arabicPeriod"/>
            </a:pPr>
            <a:r>
              <a:rPr lang="en-US" dirty="0"/>
              <a:t>The assigned prosecutor sends the request to the Investigator Registry</a:t>
            </a:r>
          </a:p>
          <a:p>
            <a:pPr marL="228600" indent="-228600">
              <a:buAutoNum type="arabicPeriod"/>
            </a:pPr>
            <a:r>
              <a:rPr lang="en-US" dirty="0"/>
              <a:t>Investigator Registry assigns an investigator to the request</a:t>
            </a:r>
          </a:p>
          <a:p>
            <a:pPr marL="228600" indent="-228600">
              <a:buAutoNum type="arabicPeriod"/>
            </a:pPr>
            <a:r>
              <a:rPr lang="en-US" dirty="0"/>
              <a:t>Investigator sends the request to the Militia Registry</a:t>
            </a:r>
          </a:p>
          <a:p>
            <a:pPr marL="228600" indent="-228600">
              <a:buAutoNum type="arabicPeriod"/>
            </a:pPr>
            <a:r>
              <a:rPr lang="en-US" dirty="0"/>
              <a:t>Militia Registry assigns a Militia Officer</a:t>
            </a:r>
          </a:p>
          <a:p>
            <a:pPr marL="228600" indent="-228600">
              <a:buAutoNum type="arabicPeriod"/>
            </a:pPr>
            <a:r>
              <a:rPr lang="en-US" dirty="0"/>
              <a:t>The Militia Officer undertakes the action</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This slide shows a typical mutual legal assistance process that is adopted by many countries from the perspective of the requested country after the action that was requested is undertaken. It outlines the following steps:</a:t>
            </a:r>
          </a:p>
          <a:p>
            <a:pPr marL="228600" indent="-228600">
              <a:buAutoNum type="arabicPeriod"/>
            </a:pPr>
            <a:r>
              <a:rPr lang="en-US" dirty="0"/>
              <a:t>The evidence required is obtained by the militia officer</a:t>
            </a:r>
          </a:p>
          <a:p>
            <a:pPr marL="228600" indent="-228600">
              <a:buAutoNum type="arabicPeriod"/>
            </a:pPr>
            <a:r>
              <a:rPr lang="en-US" dirty="0"/>
              <a:t>The militia officer prepares details of the evidence</a:t>
            </a:r>
          </a:p>
          <a:p>
            <a:pPr marL="228600" indent="-228600">
              <a:buAutoNum type="arabicPeriod"/>
            </a:pPr>
            <a:r>
              <a:rPr lang="en-US" dirty="0"/>
              <a:t>The militia officer sends the evidence to the militia registry</a:t>
            </a:r>
          </a:p>
          <a:p>
            <a:pPr marL="228600" indent="-228600">
              <a:buAutoNum type="arabicPeriod"/>
            </a:pPr>
            <a:r>
              <a:rPr lang="en-US" dirty="0"/>
              <a:t>The Militia Registry sends the evidence to the investigator</a:t>
            </a:r>
          </a:p>
          <a:p>
            <a:pPr marL="228600" indent="-228600">
              <a:buAutoNum type="arabicPeriod"/>
            </a:pPr>
            <a:r>
              <a:rPr lang="en-US" dirty="0"/>
              <a:t>The investigator reviews the evidence</a:t>
            </a:r>
          </a:p>
          <a:p>
            <a:pPr marL="228600" indent="-228600">
              <a:buAutoNum type="arabicPeriod"/>
            </a:pPr>
            <a:r>
              <a:rPr lang="en-US" dirty="0"/>
              <a:t>The investigator sends the evidence to the Investigator Registry</a:t>
            </a:r>
          </a:p>
          <a:p>
            <a:pPr marL="228600" indent="-228600">
              <a:buAutoNum type="arabicPeriod"/>
            </a:pPr>
            <a:r>
              <a:rPr lang="en-US" dirty="0"/>
              <a:t>The Investigator Registry sends the evidence to the prosecutor </a:t>
            </a:r>
          </a:p>
          <a:p>
            <a:pPr marL="228600" indent="-228600">
              <a:buAutoNum type="arabicPeriod"/>
            </a:pPr>
            <a:r>
              <a:rPr lang="en-US" dirty="0"/>
              <a:t>The prosecutor reviews and approves the evidence</a:t>
            </a:r>
          </a:p>
          <a:p>
            <a:pPr marL="228600" indent="-228600">
              <a:buAutoNum type="arabicPeriod"/>
            </a:pPr>
            <a:r>
              <a:rPr lang="en-US" dirty="0"/>
              <a:t>The prosecutor sends the evidence to the Prosecutor General Registry</a:t>
            </a:r>
          </a:p>
          <a:p>
            <a:pPr marL="228600" indent="-228600">
              <a:buAutoNum type="arabicPeriod"/>
            </a:pPr>
            <a:r>
              <a:rPr lang="en-US" dirty="0"/>
              <a:t>The Prosecutor General Registry sends the evidence to the Ministry of Foreign Affairs (which is acting as the central authority of the requested country)</a:t>
            </a:r>
          </a:p>
          <a:p>
            <a:pPr marL="228600" indent="-228600">
              <a:buAutoNum type="arabicPeriod"/>
            </a:pPr>
            <a:r>
              <a:rPr lang="en-US" dirty="0"/>
              <a:t>The Ministry of Foreign Affairs sends a copy of the evidence to the National Security Service</a:t>
            </a:r>
          </a:p>
          <a:p>
            <a:pPr marL="228600" indent="-228600">
              <a:buAutoNum type="arabicPeriod"/>
            </a:pPr>
            <a:r>
              <a:rPr lang="en-US" dirty="0"/>
              <a:t>The Ministry of Foreign Affairs sends the evidence to the central authority of the requesting country </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speed-related challenges associated with international cooperation with respect to electronic evidence – that is to seek the preservation of computer data that is to be sought through a mutual assistance request.</a:t>
            </a:r>
          </a:p>
          <a:p>
            <a:endParaRPr lang="en-US" dirty="0"/>
          </a:p>
          <a:p>
            <a:r>
              <a:rPr lang="en-US" dirty="0"/>
              <a:t>Article 29 of the Budapest Convention specifically allows parties to send requests to other parties for the expeditious preservation of data, where the party intends to submit a request for mutual assistance. Parties typically have expedited procedures for the preservation of computer data. This can be communicated through another party’s 24/7 Network rather than going through the lengthier mutual assistance process outlined in the previous slides.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2.3</a:t>
            </a:r>
          </a:p>
          <a:p>
            <a:pPr marL="0" indent="0" algn="ctr">
              <a:buFont typeface="Arial" charset="0"/>
              <a:buNone/>
              <a:defRPr/>
            </a:pPr>
            <a:r>
              <a:rPr lang="sq-AL" sz="3200" b="1">
                <a:solidFill>
                  <a:schemeClr val="tx2"/>
                </a:solidFill>
              </a:rPr>
              <a:t>Sfidat e hasura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8">
            <a:extLst>
              <a:ext uri="{FF2B5EF4-FFF2-40B4-BE49-F238E27FC236}">
                <a16:creationId xmlns:a16="http://schemas.microsoft.com/office/drawing/2014/main" xmlns="" id="{1EF6372D-B3A1-4EBE-9077-4B0A1809EB7B}"/>
              </a:ext>
            </a:extLst>
          </p:cNvPr>
          <p:cNvSpPr txBox="1"/>
          <p:nvPr/>
        </p:nvSpPr>
        <p:spPr>
          <a:xfrm>
            <a:off x="2167970" y="5219218"/>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sq-AL" sz="2800" b="1">
                <a:solidFill>
                  <a:schemeClr val="tx2"/>
                </a:solidFill>
              </a:rPr>
              <a:t>- versioni online -</a:t>
            </a:r>
          </a:p>
        </p:txBody>
      </p:sp>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Sfidat e gjuhës</a:t>
            </a:r>
          </a:p>
        </p:txBody>
      </p:sp>
      <p:pic>
        <p:nvPicPr>
          <p:cNvPr id="7" name="Picture 6">
            <a:extLst>
              <a:ext uri="{FF2B5EF4-FFF2-40B4-BE49-F238E27FC236}">
                <a16:creationId xmlns:a16="http://schemas.microsoft.com/office/drawing/2014/main" xmlns=""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xmlns=""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Sistemet ligjore të vendeve përdorin gjuhë të ndryshme</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Disa vende kërkojnë përdorimin e përkthyesve certifikuar </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smtClean="0"/>
          </a:p>
        </p:txBody>
      </p:sp>
      <p:sp>
        <p:nvSpPr>
          <p:cNvPr id="4" name="Slide Number Placeholder 1">
            <a:extLst>
              <a:ext uri="{FF2B5EF4-FFF2-40B4-BE49-F238E27FC236}">
                <a16:creationId xmlns:a16="http://schemas.microsoft.com/office/drawing/2014/main" xmlns=""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smtClean="0"/>
          </a:p>
        </p:txBody>
      </p:sp>
      <p:sp>
        <p:nvSpPr>
          <p:cNvPr id="5" name="TextBox 4">
            <a:extLst>
              <a:ext uri="{FF2B5EF4-FFF2-40B4-BE49-F238E27FC236}">
                <a16:creationId xmlns:a16="http://schemas.microsoft.com/office/drawing/2014/main" xmlns="" id="{32A685FD-4533-45D8-A1C9-B79035DB2D85}"/>
              </a:ext>
            </a:extLst>
          </p:cNvPr>
          <p:cNvSpPr txBox="1"/>
          <p:nvPr/>
        </p:nvSpPr>
        <p:spPr>
          <a:xfrm>
            <a:off x="88522" y="6557282"/>
            <a:ext cx="3668935"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xmlns=""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7" name="Rectangle 6">
            <a:extLst>
              <a:ext uri="{FF2B5EF4-FFF2-40B4-BE49-F238E27FC236}">
                <a16:creationId xmlns:a16="http://schemas.microsoft.com/office/drawing/2014/main" xmlns=""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xmlns=""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xmlns=""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0" name="Picture 4">
            <a:extLst>
              <a:ext uri="{FF2B5EF4-FFF2-40B4-BE49-F238E27FC236}">
                <a16:creationId xmlns:a16="http://schemas.microsoft.com/office/drawing/2014/main" xmlns=""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a:extLst>
              <a:ext uri="{FF2B5EF4-FFF2-40B4-BE49-F238E27FC236}">
                <a16:creationId xmlns:a16="http://schemas.microsoft.com/office/drawing/2014/main" xmlns=""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xmlns="" id="{BEC9758F-3713-438F-A5FF-2FE56011CCA3}"/>
              </a:ext>
            </a:extLst>
          </p:cNvPr>
          <p:cNvSpPr/>
          <p:nvPr/>
        </p:nvSpPr>
        <p:spPr>
          <a:xfrm>
            <a:off x="644790" y="3107487"/>
            <a:ext cx="1567069" cy="492443"/>
          </a:xfrm>
          <a:prstGeom prst="rect">
            <a:avLst/>
          </a:prstGeom>
        </p:spPr>
        <p:txBody>
          <a:bodyPr wrap="square">
            <a:spAutoFit/>
          </a:bodyPr>
          <a:lstStyle/>
          <a:p>
            <a:pPr>
              <a:defRPr/>
            </a:pPr>
            <a:r>
              <a:rPr lang="sq-AL" sz="2600" b="1" dirty="0">
                <a:ea typeface="Verdana" panose="020B0604030504040204" pitchFamily="34" charset="0"/>
                <a:cs typeface="Arial" panose="020B0604020202020204" pitchFamily="34" charset="0"/>
              </a:rPr>
              <a:t>Anglisht</a:t>
            </a:r>
          </a:p>
        </p:txBody>
      </p:sp>
      <p:pic>
        <p:nvPicPr>
          <p:cNvPr id="1026" name="Picture 2">
            <a:extLst>
              <a:ext uri="{FF2B5EF4-FFF2-40B4-BE49-F238E27FC236}">
                <a16:creationId xmlns:a16="http://schemas.microsoft.com/office/drawing/2014/main" xmlns=""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16">
            <a:extLst>
              <a:ext uri="{FF2B5EF4-FFF2-40B4-BE49-F238E27FC236}">
                <a16:creationId xmlns:a16="http://schemas.microsoft.com/office/drawing/2014/main" xmlns=""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xmlns="" id="{373BFFFA-1051-4191-95D8-D823EFF0505C}"/>
              </a:ext>
            </a:extLst>
          </p:cNvPr>
          <p:cNvSpPr/>
          <p:nvPr/>
        </p:nvSpPr>
        <p:spPr>
          <a:xfrm>
            <a:off x="3466070" y="3107487"/>
            <a:ext cx="2006376" cy="523220"/>
          </a:xfrm>
          <a:prstGeom prst="rect">
            <a:avLst/>
          </a:prstGeom>
        </p:spPr>
        <p:txBody>
          <a:bodyPr wrap="square">
            <a:spAutoFit/>
          </a:bodyPr>
          <a:lstStyle/>
          <a:p>
            <a:pPr>
              <a:defRPr/>
            </a:pPr>
            <a:r>
              <a:rPr lang="sq-AL" sz="2800" b="1" dirty="0">
                <a:ea typeface="Verdana" panose="020B0604030504040204" pitchFamily="34" charset="0"/>
                <a:cs typeface="Arial" panose="020B0604020202020204" pitchFamily="34" charset="0"/>
              </a:rPr>
              <a:t>Frëngjisht</a:t>
            </a:r>
          </a:p>
        </p:txBody>
      </p:sp>
      <p:pic>
        <p:nvPicPr>
          <p:cNvPr id="21" name="Picture 20">
            <a:extLst>
              <a:ext uri="{FF2B5EF4-FFF2-40B4-BE49-F238E27FC236}">
                <a16:creationId xmlns:a16="http://schemas.microsoft.com/office/drawing/2014/main" xmlns=""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xmlns="" id="{78ABC3E1-EA80-4009-A6B5-2031C05ACB4C}"/>
              </a:ext>
            </a:extLst>
          </p:cNvPr>
          <p:cNvSpPr/>
          <p:nvPr/>
        </p:nvSpPr>
        <p:spPr>
          <a:xfrm>
            <a:off x="6711811" y="3107487"/>
            <a:ext cx="2310182" cy="523220"/>
          </a:xfrm>
          <a:prstGeom prst="rect">
            <a:avLst/>
          </a:prstGeom>
        </p:spPr>
        <p:txBody>
          <a:bodyPr wrap="square">
            <a:spAutoFit/>
          </a:bodyPr>
          <a:lstStyle/>
          <a:p>
            <a:pPr>
              <a:defRPr/>
            </a:pPr>
            <a:r>
              <a:rPr lang="sq-AL" sz="2800" b="1" dirty="0">
                <a:ea typeface="Verdana" panose="020B0604030504040204" pitchFamily="34" charset="0"/>
                <a:cs typeface="Arial" panose="020B0604020202020204" pitchFamily="34" charset="0"/>
              </a:rPr>
              <a:t>Gjermanisht</a:t>
            </a:r>
          </a:p>
        </p:txBody>
      </p:sp>
      <p:pic>
        <p:nvPicPr>
          <p:cNvPr id="26" name="Picture 25">
            <a:extLst>
              <a:ext uri="{FF2B5EF4-FFF2-40B4-BE49-F238E27FC236}">
                <a16:creationId xmlns:a16="http://schemas.microsoft.com/office/drawing/2014/main" xmlns=""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xmlns="" id="{1B768C85-DD13-4899-9F5C-F3C691269E62}"/>
              </a:ext>
            </a:extLst>
          </p:cNvPr>
          <p:cNvSpPr/>
          <p:nvPr/>
        </p:nvSpPr>
        <p:spPr>
          <a:xfrm>
            <a:off x="321276" y="5383434"/>
            <a:ext cx="2108914" cy="523220"/>
          </a:xfrm>
          <a:prstGeom prst="rect">
            <a:avLst/>
          </a:prstGeom>
        </p:spPr>
        <p:txBody>
          <a:bodyPr wrap="square">
            <a:spAutoFit/>
          </a:bodyPr>
          <a:lstStyle/>
          <a:p>
            <a:pPr>
              <a:defRPr/>
            </a:pPr>
            <a:r>
              <a:rPr lang="sq-AL" sz="2800" b="1">
                <a:ea typeface="Verdana" panose="020B0604030504040204" pitchFamily="34" charset="0"/>
                <a:cs typeface="Arial" panose="020B0604020202020204" pitchFamily="34" charset="0"/>
              </a:rPr>
              <a:t>Japonisht</a:t>
            </a:r>
          </a:p>
        </p:txBody>
      </p:sp>
      <p:sp>
        <p:nvSpPr>
          <p:cNvPr id="29" name="Rectangle 28">
            <a:extLst>
              <a:ext uri="{FF2B5EF4-FFF2-40B4-BE49-F238E27FC236}">
                <a16:creationId xmlns:a16="http://schemas.microsoft.com/office/drawing/2014/main" xmlns="" id="{045815C8-C675-47B4-8BB0-B5BFE68637C3}"/>
              </a:ext>
            </a:extLst>
          </p:cNvPr>
          <p:cNvSpPr/>
          <p:nvPr/>
        </p:nvSpPr>
        <p:spPr>
          <a:xfrm>
            <a:off x="3786468" y="5383434"/>
            <a:ext cx="1685978" cy="523220"/>
          </a:xfrm>
          <a:prstGeom prst="rect">
            <a:avLst/>
          </a:prstGeom>
        </p:spPr>
        <p:txBody>
          <a:bodyPr wrap="square">
            <a:spAutoFit/>
          </a:bodyPr>
          <a:lstStyle/>
          <a:p>
            <a:pPr>
              <a:defRPr/>
            </a:pPr>
            <a:r>
              <a:rPr lang="sq-AL" sz="2800" b="1">
                <a:ea typeface="Verdana" panose="020B0604030504040204" pitchFamily="34" charset="0"/>
                <a:cs typeface="Arial" panose="020B0604020202020204" pitchFamily="34" charset="0"/>
              </a:rPr>
              <a:t>Rusisht</a:t>
            </a:r>
          </a:p>
        </p:txBody>
      </p:sp>
      <p:sp>
        <p:nvSpPr>
          <p:cNvPr id="31" name="Rectangle 30">
            <a:extLst>
              <a:ext uri="{FF2B5EF4-FFF2-40B4-BE49-F238E27FC236}">
                <a16:creationId xmlns:a16="http://schemas.microsoft.com/office/drawing/2014/main" xmlns="" id="{10BDCEDF-2389-4C25-83CB-22424EA75A28}"/>
              </a:ext>
            </a:extLst>
          </p:cNvPr>
          <p:cNvSpPr/>
          <p:nvPr/>
        </p:nvSpPr>
        <p:spPr>
          <a:xfrm>
            <a:off x="7032211" y="5383434"/>
            <a:ext cx="1889366" cy="523220"/>
          </a:xfrm>
          <a:prstGeom prst="rect">
            <a:avLst/>
          </a:prstGeom>
        </p:spPr>
        <p:txBody>
          <a:bodyPr wrap="square">
            <a:spAutoFit/>
          </a:bodyPr>
          <a:lstStyle/>
          <a:p>
            <a:pPr>
              <a:defRPr/>
            </a:pPr>
            <a:r>
              <a:rPr lang="sq-AL" sz="2800" b="1" dirty="0" smtClean="0">
                <a:ea typeface="Verdana" panose="020B0604030504040204" pitchFamily="34" charset="0"/>
                <a:cs typeface="Arial" panose="020B0604020202020204" pitchFamily="34" charset="0"/>
              </a:rPr>
              <a:t>Kinezisht</a:t>
            </a:r>
            <a:endParaRPr lang="sq-AL" sz="2800" b="1"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xmlns=""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xmlns=""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xmlns=""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5632311"/>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14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Gjithmonë duhet bërë kërkesa në gjuhën e vendit të që i drejtohet kërkesa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Të ofrohet përkthimi i të gjitha dokumenteve mbështetëse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Duhet përmbajtur të gjitha formaliteteve për përkthime (p.sh. përkthyes të aprovuar, etj)</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Sfidat e kohës</a:t>
            </a:r>
          </a:p>
        </p:txBody>
      </p:sp>
      <p:pic>
        <p:nvPicPr>
          <p:cNvPr id="6" name="Picture 5">
            <a:extLst>
              <a:ext uri="{FF2B5EF4-FFF2-40B4-BE49-F238E27FC236}">
                <a16:creationId xmlns:a16="http://schemas.microsoft.com/office/drawing/2014/main" xmlns=""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xmlns="">
                  <a14:imgLayer r:embed="rId5"/>
                </a14:imgProps>
              </a:ext>
              <a:ext uri="{28A0092B-C50C-407E-A947-70E740481C1C}">
                <a14:useLocalDpi xmlns:a14="http://schemas.microsoft.com/office/drawing/2010/main" xmlns=""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xmlns=""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Kërkimet ndërkombëtare zakonisht kalojnë një ose më shumë zona kohore</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smtClean="0"/>
          </a:p>
        </p:txBody>
      </p:sp>
      <p:pic>
        <p:nvPicPr>
          <p:cNvPr id="4" name="Picture 3">
            <a:extLst>
              <a:ext uri="{FF2B5EF4-FFF2-40B4-BE49-F238E27FC236}">
                <a16:creationId xmlns:a16="http://schemas.microsoft.com/office/drawing/2014/main" xmlns=""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xmlns=""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Slide Number Placeholder 1">
            <a:extLst>
              <a:ext uri="{FF2B5EF4-FFF2-40B4-BE49-F238E27FC236}">
                <a16:creationId xmlns:a16="http://schemas.microsoft.com/office/drawing/2014/main" xmlns=""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smtClean="0"/>
          </a:p>
        </p:txBody>
      </p:sp>
      <p:sp>
        <p:nvSpPr>
          <p:cNvPr id="7" name="TextBox 6">
            <a:extLst>
              <a:ext uri="{FF2B5EF4-FFF2-40B4-BE49-F238E27FC236}">
                <a16:creationId xmlns:a16="http://schemas.microsoft.com/office/drawing/2014/main" xmlns="" id="{B247D20A-621D-4164-99D9-917533A05B4E}"/>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xmlns=""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9" name="Rectangle 8">
            <a:extLst>
              <a:ext uri="{FF2B5EF4-FFF2-40B4-BE49-F238E27FC236}">
                <a16:creationId xmlns:a16="http://schemas.microsoft.com/office/drawing/2014/main" xmlns=""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xmlns=""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xmlns=""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2" name="Picture 4">
            <a:extLst>
              <a:ext uri="{FF2B5EF4-FFF2-40B4-BE49-F238E27FC236}">
                <a16:creationId xmlns:a16="http://schemas.microsoft.com/office/drawing/2014/main" xmlns=""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TextBox 12">
            <a:extLst>
              <a:ext uri="{FF2B5EF4-FFF2-40B4-BE49-F238E27FC236}">
                <a16:creationId xmlns:a16="http://schemas.microsoft.com/office/drawing/2014/main" xmlns=""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xmlns=""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Wellington, NZ</a:t>
            </a:r>
          </a:p>
          <a:p>
            <a:pPr algn="ctr">
              <a:defRPr/>
            </a:pPr>
            <a:r>
              <a:rPr lang="sq-AL" sz="2800" b="1">
                <a:ea typeface="Verdana" panose="020B0604030504040204" pitchFamily="34" charset="0"/>
                <a:cs typeface="Arial" panose="020B0604020202020204" pitchFamily="34" charset="0"/>
              </a:rPr>
              <a:t>UTC+12</a:t>
            </a:r>
          </a:p>
        </p:txBody>
      </p:sp>
      <p:sp>
        <p:nvSpPr>
          <p:cNvPr id="17" name="Rectangle 16">
            <a:extLst>
              <a:ext uri="{FF2B5EF4-FFF2-40B4-BE49-F238E27FC236}">
                <a16:creationId xmlns:a16="http://schemas.microsoft.com/office/drawing/2014/main" xmlns=""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Hawaii, SHBA</a:t>
            </a:r>
          </a:p>
          <a:p>
            <a:pPr algn="ctr">
              <a:defRPr/>
            </a:pPr>
            <a:r>
              <a:rPr lang="sq-AL" sz="2800" b="1">
                <a:ea typeface="Verdana" panose="020B0604030504040204" pitchFamily="34" charset="0"/>
                <a:cs typeface="Arial" panose="020B0604020202020204" pitchFamily="34" charset="0"/>
              </a:rPr>
              <a:t>UTC-10</a:t>
            </a:r>
          </a:p>
        </p:txBody>
      </p:sp>
      <p:sp>
        <p:nvSpPr>
          <p:cNvPr id="19" name="Rectangle 18">
            <a:extLst>
              <a:ext uri="{FF2B5EF4-FFF2-40B4-BE49-F238E27FC236}">
                <a16:creationId xmlns:a16="http://schemas.microsoft.com/office/drawing/2014/main" xmlns=""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22 orë diferencë kohore</a:t>
            </a:r>
          </a:p>
        </p:txBody>
      </p:sp>
    </p:spTree>
    <p:extLst>
      <p:ext uri="{BB962C8B-B14F-4D97-AF65-F5344CB8AC3E}">
        <p14:creationId xmlns:p14="http://schemas.microsoft.com/office/powerpoint/2010/main" xmlns=""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sq-AL" sz="2200" dirty="0">
                <a:ea typeface="Verdana" panose="020B0604030504040204" pitchFamily="34" charset="0"/>
                <a:cs typeface="Arial" panose="020B0604020202020204" pitchFamily="34" charset="0"/>
              </a:rPr>
              <a:t>Koha në një pajisje mund të mos sinkronizohet me kohën objektive, kështu që vulat kohore mund të jenë të pasakta. </a:t>
            </a: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sq-AL" sz="2200" dirty="0">
                <a:ea typeface="Verdana" panose="020B0604030504040204" pitchFamily="34" charset="0"/>
                <a:cs typeface="Arial" panose="020B0604020202020204" pitchFamily="34" charset="0"/>
              </a:rPr>
              <a:t>Adresat e IP-së mund të jenë statike apo dinamike</a:t>
            </a:r>
          </a:p>
          <a:p>
            <a:pPr marL="800100" lvl="1" indent="-342900" algn="just">
              <a:buFont typeface="Wingdings" panose="05000000000000000000" pitchFamily="2" charset="2"/>
              <a:buChar char="v"/>
              <a:defRPr/>
            </a:pPr>
            <a:r>
              <a:rPr lang="sq-AL" sz="2200" b="1" dirty="0">
                <a:ea typeface="Verdana" panose="020B0604030504040204" pitchFamily="34" charset="0"/>
                <a:cs typeface="Arial" panose="020B0604020202020204" pitchFamily="34" charset="0"/>
              </a:rPr>
              <a:t>Adresa statike e IP-së</a:t>
            </a:r>
          </a:p>
          <a:p>
            <a:pPr lvl="2"/>
            <a:r>
              <a:rPr lang="sq-AL" sz="2200" dirty="0">
                <a:ea typeface="Verdana" panose="020B0604030504040204" pitchFamily="34" charset="0"/>
                <a:cs typeface="Arial" panose="020B0604020202020204" pitchFamily="34" charset="0"/>
              </a:rPr>
              <a:t>Adresa IP i caktohet përgjithmonë një klienti të vetëm (Ky mund të jetë një rrjet që më pas cakton adresa nën-IP)</a:t>
            </a:r>
          </a:p>
          <a:p>
            <a:pPr marL="800100" lvl="1" indent="-342900" algn="just">
              <a:buFont typeface="Wingdings" panose="05000000000000000000" pitchFamily="2" charset="2"/>
              <a:buChar char="v"/>
              <a:defRPr/>
            </a:pPr>
            <a:r>
              <a:rPr lang="sq-AL" sz="2200" b="1" dirty="0">
                <a:ea typeface="Verdana" panose="020B0604030504040204" pitchFamily="34" charset="0"/>
                <a:cs typeface="Arial" panose="020B0604020202020204" pitchFamily="34" charset="0"/>
              </a:rPr>
              <a:t>Adresa dinamike e IP-së</a:t>
            </a:r>
          </a:p>
          <a:p>
            <a:pPr lvl="2"/>
            <a:r>
              <a:rPr lang="sq-AL" sz="2200" dirty="0">
                <a:ea typeface="Verdana" panose="020B0604030504040204" pitchFamily="34" charset="0"/>
                <a:cs typeface="Arial" panose="020B0604020202020204" pitchFamily="34" charset="0"/>
              </a:rPr>
              <a:t>Adresa IP i caktohet klientit vetëm për kohëzgjatjen e një sesioni në Internet (d.m.th. nga qasja në shkyçje). Adresat IP mund të caktohen në momentin që dikush shkëputet.</a:t>
            </a:r>
          </a:p>
          <a:p>
            <a:endParaRPr lang="en-GB" sz="1400" dirty="0">
              <a:ea typeface="Verdana" panose="020B0604030504040204" pitchFamily="34" charset="0"/>
              <a:cs typeface="Arial" panose="020B0604020202020204" pitchFamily="34" charset="0"/>
            </a:endParaRPr>
          </a:p>
          <a:p>
            <a:r>
              <a:rPr lang="sq-AL" sz="2200" i="1" dirty="0">
                <a:ea typeface="Verdana" panose="020B0604030504040204" pitchFamily="34" charset="0"/>
                <a:cs typeface="Arial" panose="020B0604020202020204" pitchFamily="34" charset="0"/>
              </a:rPr>
              <a:t>Marrja gabim e kohës dhe zonës kohore do të implikojë ndonjë palë të pafajshme. </a:t>
            </a:r>
          </a:p>
          <a:p>
            <a:r>
              <a:rPr lang="sq-AL"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xmlns=""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smtClean="0"/>
          </a:p>
        </p:txBody>
      </p:sp>
      <p:sp>
        <p:nvSpPr>
          <p:cNvPr id="6" name="Slide Number Placeholder 1">
            <a:extLst>
              <a:ext uri="{FF2B5EF4-FFF2-40B4-BE49-F238E27FC236}">
                <a16:creationId xmlns:a16="http://schemas.microsoft.com/office/drawing/2014/main" xmlns=""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smtClean="0"/>
          </a:p>
        </p:txBody>
      </p:sp>
      <p:sp>
        <p:nvSpPr>
          <p:cNvPr id="7" name="TextBox 6">
            <a:extLst>
              <a:ext uri="{FF2B5EF4-FFF2-40B4-BE49-F238E27FC236}">
                <a16:creationId xmlns:a16="http://schemas.microsoft.com/office/drawing/2014/main" xmlns="" id="{27146AAB-3337-42A9-9127-95C3019CC742}"/>
              </a:ext>
            </a:extLst>
          </p:cNvPr>
          <p:cNvSpPr txBox="1"/>
          <p:nvPr/>
        </p:nvSpPr>
        <p:spPr>
          <a:xfrm>
            <a:off x="76165"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xmlns=""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9" name="Rectangle 8">
            <a:extLst>
              <a:ext uri="{FF2B5EF4-FFF2-40B4-BE49-F238E27FC236}">
                <a16:creationId xmlns:a16="http://schemas.microsoft.com/office/drawing/2014/main" xmlns=""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xmlns=""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xmlns=""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2" name="Picture 4">
            <a:extLst>
              <a:ext uri="{FF2B5EF4-FFF2-40B4-BE49-F238E27FC236}">
                <a16:creationId xmlns:a16="http://schemas.microsoft.com/office/drawing/2014/main" xmlns=""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TextBox 12">
            <a:extLst>
              <a:ext uri="{FF2B5EF4-FFF2-40B4-BE49-F238E27FC236}">
                <a16:creationId xmlns:a16="http://schemas.microsoft.com/office/drawing/2014/main" xmlns=""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5324535"/>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algn="ctr">
              <a:defRPr/>
            </a:pPr>
            <a:endParaRPr lang="en-GB" altLang="en-US" sz="1000" dirty="0">
              <a:ea typeface="Verdana" panose="020B0604030504040204" pitchFamily="34" charset="0"/>
              <a:cs typeface="Arial" panose="020B0604020202020204" pitchFamily="34" charset="0"/>
            </a:endParaRPr>
          </a:p>
          <a:p>
            <a:pPr algn="ctr">
              <a:defRPr/>
            </a:pPr>
            <a:endParaRPr lang="en-GB" altLang="en-US" sz="12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Gjithmonë duhet specifikuar zona kohore me vulën e kohës </a:t>
            </a:r>
          </a:p>
          <a:p>
            <a:pPr algn="ctr">
              <a:defRPr/>
            </a:pPr>
            <a:endParaRPr lang="en-GB" altLang="en-US"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Nuk duhet të ndërrohen zonat kohore në asnjë kërkesë të vetme</a:t>
            </a:r>
          </a:p>
          <a:p>
            <a:pPr algn="ctr">
              <a:defRPr/>
            </a:pPr>
            <a:endParaRPr lang="en-GB" altLang="en-US" sz="14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Duhet përpjekur të përdoret Koha Universale e Koordinuar (UTC) apo zona kohore e shtetit që i drejtohet kërkesa </a:t>
            </a:r>
          </a:p>
        </p:txBody>
      </p:sp>
    </p:spTree>
    <p:extLst>
      <p:ext uri="{BB962C8B-B14F-4D97-AF65-F5344CB8AC3E}">
        <p14:creationId xmlns:p14="http://schemas.microsoft.com/office/powerpoint/2010/main" xmlns=""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sq-AL" sz="2200" i="1"/>
              <a:t>Njohin sfidat kryesore që lidhen me bashkëpunimin ndërkombëtar në lidhje me krimin kibernetik dhe provat elektronike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Identifikojnë implikimet praktike të paraqitura nga sfidat kryesore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Shqyrtojnë zgjidhje të mundshme për të adresuar sfidat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xmlns=""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Sfida e traditave të ndryshme ligjore</a:t>
            </a:r>
          </a:p>
        </p:txBody>
      </p:sp>
      <p:pic>
        <p:nvPicPr>
          <p:cNvPr id="6" name="Picture 5">
            <a:extLst>
              <a:ext uri="{FF2B5EF4-FFF2-40B4-BE49-F238E27FC236}">
                <a16:creationId xmlns:a16="http://schemas.microsoft.com/office/drawing/2014/main" xmlns=""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xmlns=""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sq-AL" sz="2600" b="1">
                <a:ea typeface="Verdana" panose="020B0604030504040204" pitchFamily="34" charset="0"/>
                <a:cs typeface="Arial" panose="020B0604020202020204" pitchFamily="34" charset="0"/>
              </a:rPr>
              <a:t>Ekzistojnë tri tradita ligjore </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zakonor</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civil</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islamik </a:t>
            </a: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sq-AL" sz="2600">
                <a:ea typeface="Verdana" panose="020B0604030504040204" pitchFamily="34" charset="0"/>
                <a:cs typeface="Arial" panose="020B0604020202020204" pitchFamily="34" charset="0"/>
              </a:rPr>
              <a:t>Kërkesat ligjore në lidhje me </a:t>
            </a:r>
            <a:r>
              <a:rPr lang="sq-AL" sz="2600" b="1">
                <a:ea typeface="Verdana" panose="020B0604030504040204" pitchFamily="34" charset="0"/>
                <a:cs typeface="Arial" panose="020B0604020202020204" pitchFamily="34" charset="0"/>
              </a:rPr>
              <a:t>procedurat</a:t>
            </a:r>
            <a:r>
              <a:rPr lang="sq-AL" sz="2600">
                <a:ea typeface="Verdana" panose="020B0604030504040204" pitchFamily="34" charset="0"/>
                <a:cs typeface="Arial" panose="020B0604020202020204" pitchFamily="34" charset="0"/>
              </a:rPr>
              <a:t> dhe </a:t>
            </a:r>
            <a:r>
              <a:rPr lang="sq-AL" sz="2600" b="1">
                <a:ea typeface="Verdana" panose="020B0604030504040204" pitchFamily="34" charset="0"/>
                <a:cs typeface="Arial" panose="020B0604020202020204" pitchFamily="34" charset="0"/>
              </a:rPr>
              <a:t>pranueshmërinë</a:t>
            </a:r>
            <a:r>
              <a:rPr lang="sq-AL" sz="2600">
                <a:ea typeface="Verdana" panose="020B0604030504040204" pitchFamily="34" charset="0"/>
                <a:cs typeface="Arial" panose="020B0604020202020204" pitchFamily="34" charset="0"/>
              </a:rPr>
              <a:t> dallojnë në secilin vend</a:t>
            </a:r>
          </a:p>
        </p:txBody>
      </p:sp>
    </p:spTree>
    <p:extLst>
      <p:ext uri="{BB962C8B-B14F-4D97-AF65-F5344CB8AC3E}">
        <p14:creationId xmlns:p14="http://schemas.microsoft.com/office/powerpoint/2010/main" xmlns=""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59138"/>
            <a:ext cx="7796941" cy="4616648"/>
          </a:xfrm>
          <a:prstGeom prst="rect">
            <a:avLst/>
          </a:prstGeom>
        </p:spPr>
        <p:txBody>
          <a:bodyPr wrap="square">
            <a:spAutoFit/>
          </a:bodyPr>
          <a:lstStyle/>
          <a:p>
            <a:pPr algn="ctr"/>
            <a:r>
              <a:rPr lang="sq-AL" sz="2600" b="1" dirty="0">
                <a:ea typeface="Verdana" panose="020B0604030504040204" pitchFamily="34" charset="0"/>
                <a:cs typeface="Arial" panose="020B0604020202020204" pitchFamily="34" charset="0"/>
              </a:rPr>
              <a:t>Rolet dhe funksionet ndryshojnë në sistemet ligjore</a:t>
            </a:r>
          </a:p>
          <a:p>
            <a:pPr algn="ctr"/>
            <a:endParaRPr lang="en-GB" altLang="en-US" sz="1600" b="1" dirty="0">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Policia</a:t>
            </a:r>
          </a:p>
          <a:p>
            <a:pPr algn="ctr"/>
            <a:endParaRPr lang="en-GB" altLang="en-US" sz="1600" b="1" dirty="0">
              <a:solidFill>
                <a:srgbClr val="FF0000"/>
              </a:solidFill>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Prokurorët</a:t>
            </a:r>
          </a:p>
          <a:p>
            <a:pPr algn="ctr"/>
            <a:endParaRPr lang="en-GB" altLang="en-US" sz="1600" b="1" dirty="0">
              <a:solidFill>
                <a:srgbClr val="FF0000"/>
              </a:solidFill>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Gjyqtari / gjyqtari hetues (juge </a:t>
            </a:r>
            <a:r>
              <a:rPr lang="sq-AL" sz="2600" b="1" dirty="0" err="1">
                <a:solidFill>
                  <a:srgbClr val="FF0000"/>
                </a:solidFill>
                <a:ea typeface="Verdana" panose="020B0604030504040204" pitchFamily="34" charset="0"/>
                <a:cs typeface="Arial" panose="020B0604020202020204" pitchFamily="34" charset="0"/>
              </a:rPr>
              <a:t>d’instruction</a:t>
            </a:r>
            <a:r>
              <a:rPr lang="sq-AL" sz="2600" b="1" dirty="0">
                <a:solidFill>
                  <a:srgbClr val="FF0000"/>
                </a:solidFill>
                <a:ea typeface="Verdana" panose="020B0604030504040204" pitchFamily="34" charset="0"/>
                <a:cs typeface="Arial" panose="020B0604020202020204" pitchFamily="34" charset="0"/>
              </a:rPr>
              <a:t>)  </a:t>
            </a:r>
          </a:p>
          <a:p>
            <a:pPr algn="ctr"/>
            <a:endParaRPr lang="en-GB" altLang="en-US" b="1" dirty="0">
              <a:solidFill>
                <a:srgbClr val="FF0000"/>
              </a:solidFill>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Avokati mbrojtës</a:t>
            </a:r>
          </a:p>
          <a:p>
            <a:pPr algn="ctr"/>
            <a:endParaRPr lang="en-GB" altLang="en-US" b="1" dirty="0">
              <a:solidFill>
                <a:srgbClr val="FF0000"/>
              </a:solidFill>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Pjesëmarrësit tjerë (dëshmitarët, viktimat, ekspertët)</a:t>
            </a:r>
          </a:p>
        </p:txBody>
      </p:sp>
    </p:spTree>
    <p:extLst>
      <p:ext uri="{BB962C8B-B14F-4D97-AF65-F5344CB8AC3E}">
        <p14:creationId xmlns:p14="http://schemas.microsoft.com/office/powerpoint/2010/main" xmlns="" val="400211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894205"/>
            <a:ext cx="8366432" cy="5647700"/>
          </a:xfrm>
          <a:prstGeom prst="rect">
            <a:avLst/>
          </a:prstGeom>
        </p:spPr>
        <p:txBody>
          <a:bodyPr wrap="square">
            <a:spAutoFit/>
          </a:bodyPr>
          <a:lstStyle/>
          <a:p>
            <a:pPr marL="342900" indent="-342900" algn="just">
              <a:buFont typeface="Wingdings" pitchFamily="2" charset="2"/>
              <a:buChar char="ü"/>
            </a:pPr>
            <a:r>
              <a:rPr lang="sq-AL" sz="2200" b="1" dirty="0">
                <a:ea typeface="Verdana" panose="020B0604030504040204" pitchFamily="34" charset="0"/>
                <a:cs typeface="Arial" panose="020B0604020202020204" pitchFamily="34" charset="0"/>
              </a:rPr>
              <a:t>Kriminaliteti i dyfishtë</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Shumë vende kërkojnë kriminalitet të dyfishtë në mënyrë që t'u japin ndihmë të ndërsjellë vendeve të tjera. Kjo lejohet po ashtu edhe nga Konventa e Budapestit </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Këto vende do të bashkëpunojnë vetëm në lidhje me veprat e kryera në juridiksione të tjera, të cilat nëse kryhen në juridiksionin e tyre, do të përbënin vepër penale</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Mund të ketë sfida në interpretimin e kriminalitetit të dyfishtë për shkak të problemeve të identifikuara të gjuhës dhe terminologjisë </a:t>
            </a:r>
          </a:p>
          <a:p>
            <a:pPr marL="800100" lvl="1" indent="-342900" algn="just">
              <a:buFont typeface="Wingdings" pitchFamily="2" charset="2"/>
              <a:buChar char="ü"/>
            </a:pPr>
            <a:endParaRPr lang="en-US" sz="9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200" b="1" dirty="0"/>
              <a:t>Terminologjia e veprave penale</a:t>
            </a:r>
            <a:r>
              <a:rPr lang="sq-AL" sz="2200" dirty="0"/>
              <a:t> ndryshon: </a:t>
            </a:r>
          </a:p>
          <a:p>
            <a:pPr marL="800100" lvl="1" indent="-342900" algn="just">
              <a:buFont typeface="Wingdings" pitchFamily="2" charset="2"/>
              <a:buChar char="ü"/>
            </a:pPr>
            <a:r>
              <a:rPr lang="sq-AL" sz="2200" dirty="0"/>
              <a:t>Terminologjia e përdorur për veprat ndryshon në sisteme të ndryshme (e drejta zakonore: konspiracioni/ligji civil: </a:t>
            </a:r>
            <a:r>
              <a:rPr lang="sq-AL" sz="2200" dirty="0" err="1"/>
              <a:t>Association</a:t>
            </a:r>
            <a:r>
              <a:rPr lang="sq-AL" sz="2200" dirty="0"/>
              <a:t> de </a:t>
            </a:r>
            <a:r>
              <a:rPr lang="sq-AL" sz="2200" dirty="0" err="1"/>
              <a:t>malfaiteurs</a:t>
            </a:r>
            <a:r>
              <a:rPr lang="sq-AL" sz="2200" dirty="0"/>
              <a:t>) </a:t>
            </a:r>
          </a:p>
          <a:p>
            <a:pPr marL="800100" lvl="1" indent="-342900" algn="just">
              <a:buFont typeface="Wingdings" pitchFamily="2" charset="2"/>
              <a:buChar char="ü"/>
            </a:pPr>
            <a:r>
              <a:rPr lang="sq-AL" sz="2200" dirty="0"/>
              <a:t>Kjo mund të shkaktojë sfida në interpretimin e kriminalitetit të dyfishtë  </a:t>
            </a:r>
          </a:p>
        </p:txBody>
      </p:sp>
    </p:spTree>
    <p:extLst>
      <p:ext uri="{BB962C8B-B14F-4D97-AF65-F5344CB8AC3E}">
        <p14:creationId xmlns:p14="http://schemas.microsoft.com/office/powerpoint/2010/main" xmlns=""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Terminologjia e procedurës</a:t>
            </a:r>
            <a:r>
              <a:rPr lang="sq-AL" sz="2200">
                <a:ea typeface="Verdana" panose="020B0604030504040204" pitchFamily="34" charset="0"/>
                <a:cs typeface="Arial" panose="020B0604020202020204" pitchFamily="34" charset="0"/>
              </a:rPr>
              <a:t> ndryshon:</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Termat "</a:t>
            </a:r>
            <a:r>
              <a:rPr lang="sq-AL" sz="2200" i="1">
                <a:ea typeface="Verdana" panose="020B0604030504040204" pitchFamily="34" charset="0"/>
                <a:cs typeface="Arial" panose="020B0604020202020204" pitchFamily="34" charset="0"/>
              </a:rPr>
              <a:t>deklaratë nën betim</a:t>
            </a:r>
            <a:r>
              <a:rPr lang="sq-AL" sz="2200">
                <a:ea typeface="Verdana" panose="020B0604030504040204" pitchFamily="34" charset="0"/>
                <a:cs typeface="Arial" panose="020B0604020202020204" pitchFamily="34" charset="0"/>
              </a:rPr>
              <a:t>" dhe "</a:t>
            </a:r>
            <a:r>
              <a:rPr lang="sq-AL" sz="2200" i="1">
                <a:ea typeface="Verdana" panose="020B0604030504040204" pitchFamily="34" charset="0"/>
                <a:cs typeface="Arial" panose="020B0604020202020204" pitchFamily="34" charset="0"/>
              </a:rPr>
              <a:t>shkresë e habeas corpus</a:t>
            </a:r>
            <a:r>
              <a:rPr lang="sq-AL" sz="2200">
                <a:ea typeface="Verdana" panose="020B0604030504040204" pitchFamily="34" charset="0"/>
                <a:cs typeface="Arial" panose="020B0604020202020204" pitchFamily="34" charset="0"/>
              </a:rPr>
              <a:t>" mund të mos jenë të njohur për praktikuesit e ligjit civil </a:t>
            </a:r>
          </a:p>
          <a:p>
            <a:pPr marL="800100" lvl="1" indent="-342900" algn="just">
              <a:buFont typeface="Wingdings" pitchFamily="2" charset="2"/>
              <a:buChar char="ü"/>
            </a:pPr>
            <a:r>
              <a:rPr lang="sq-AL" sz="2200"/>
              <a:t>Termat "</a:t>
            </a:r>
            <a:r>
              <a:rPr lang="sq-AL" sz="2200" i="1"/>
              <a:t>komision porositës</a:t>
            </a:r>
            <a:r>
              <a:rPr lang="sq-AL" sz="2200"/>
              <a:t>" dhe "</a:t>
            </a:r>
            <a:r>
              <a:rPr lang="sq-AL" sz="2200" i="1"/>
              <a:t>proesverbal</a:t>
            </a:r>
            <a:r>
              <a:rPr lang="sq-AL" sz="2200"/>
              <a:t>" mund të mos jenë të njohur për praktikuesit e ligjit zakonor</a:t>
            </a:r>
            <a:r>
              <a:rPr lang="sq-AL" sz="220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Ruajtja e konfidencialitetit </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Shumë vende të së drejtës zakonore nuk mund të ruajnë konfidencialitetin pasi u kërkohet të sigurojnë kopje të provave të akuzuarit - duke e bërë atë një shënim publik </a:t>
            </a: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xmlns=""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046655"/>
            <a:ext cx="8056101" cy="5324535"/>
          </a:xfrm>
          <a:prstGeom prst="rect">
            <a:avLst/>
          </a:prstGeom>
        </p:spPr>
        <p:txBody>
          <a:bodyPr wrap="square">
            <a:spAutoFit/>
          </a:bodyPr>
          <a:lstStyle/>
          <a:p>
            <a:pPr marL="342900" indent="-342900" algn="just">
              <a:buFont typeface="Wingdings" pitchFamily="2" charset="2"/>
              <a:buChar char="ü"/>
            </a:pPr>
            <a:r>
              <a:rPr lang="sq-AL" sz="2000" b="1"/>
              <a:t>Identifikuesit e individëve </a:t>
            </a:r>
          </a:p>
          <a:p>
            <a:pPr marL="800100" lvl="1" indent="-342900" algn="just">
              <a:buFont typeface="Wingdings" pitchFamily="2" charset="2"/>
              <a:buChar char="ü"/>
            </a:pPr>
            <a:r>
              <a:rPr lang="sq-AL" sz="2000"/>
              <a:t>Në shumë vende (përfshirë vendet me ndikim të traditës ligjore islamike), emrat e individëve zakonisht ndiqen nga emri i babait ose i burrit. Mungesa e një informacioni të tillë në një kërkesë mund të paraqesë vështirësi në ekzekutim </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sq-AL" sz="2000" b="1"/>
              <a:t>Ndryshimi i standardeve dëshmuese </a:t>
            </a:r>
          </a:p>
          <a:p>
            <a:pPr marL="800100" lvl="1" indent="-342900" algn="just">
              <a:buFont typeface="Wingdings" pitchFamily="2" charset="2"/>
              <a:buChar char="ü"/>
            </a:pPr>
            <a:r>
              <a:rPr lang="sq-AL" sz="2000"/>
              <a:t>Vende të ndryshme kanë standarde të ndryshme dëshmuese</a:t>
            </a:r>
          </a:p>
          <a:p>
            <a:pPr marL="800100" lvl="1" indent="-342900" algn="just">
              <a:buFont typeface="Wingdings" pitchFamily="2" charset="2"/>
              <a:buChar char="ü"/>
            </a:pPr>
            <a:r>
              <a:rPr lang="sq-AL" sz="2000"/>
              <a:t>Për shembull, në disa vende me sisteme juridike islamike, vlera provuese e dëshmisë së një gruaje mund të jetë më e vogël se e një burri</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sq-AL" sz="2000" b="1">
                <a:ea typeface="Verdana" panose="020B0604030504040204" pitchFamily="34" charset="0"/>
                <a:cs typeface="Arial" panose="020B0604020202020204" pitchFamily="34" charset="0"/>
              </a:rPr>
              <a:t>Kërkesat e procesit të rregullt </a:t>
            </a:r>
          </a:p>
          <a:p>
            <a:pPr marL="800100" lvl="1" indent="-342900" algn="just">
              <a:buFont typeface="Wingdings" pitchFamily="2" charset="2"/>
              <a:buChar char="ü"/>
            </a:pPr>
            <a:r>
              <a:rPr lang="sq-AL" sz="2000">
                <a:ea typeface="Verdana" panose="020B0604030504040204" pitchFamily="34" charset="0"/>
                <a:cs typeface="Arial" panose="020B0604020202020204" pitchFamily="34" charset="0"/>
              </a:rPr>
              <a:t>Vendet kanë procese të rregullta dhe kërkesa kushtetuese të ndryshme për mbledhjen e provave </a:t>
            </a:r>
          </a:p>
          <a:p>
            <a:pPr marL="800100" lvl="1" indent="-342900" algn="just">
              <a:buFont typeface="Wingdings" pitchFamily="2" charset="2"/>
              <a:buChar char="ü"/>
            </a:pPr>
            <a:r>
              <a:rPr lang="sq-AL" sz="2000">
                <a:ea typeface="Verdana" panose="020B0604030504040204" pitchFamily="34" charset="0"/>
                <a:cs typeface="Arial" panose="020B0604020202020204" pitchFamily="34" charset="0"/>
              </a:rPr>
              <a:t>Nëse provat nuk mblidhen në përputhje me këto kërkesa, ato mund të mos jenë të pranueshme në vend</a:t>
            </a:r>
          </a:p>
        </p:txBody>
      </p:sp>
    </p:spTree>
    <p:extLst>
      <p:ext uri="{BB962C8B-B14F-4D97-AF65-F5344CB8AC3E}">
        <p14:creationId xmlns:p14="http://schemas.microsoft.com/office/powerpoint/2010/main" xmlns=""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Shembull ilustrues i sfidës së paraqitur nga kërkesat e ndryshme të procesit të rregullt ligjor:</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India i bën kërkesë Mbretërisë së Bashkuar për të kryer kontrollin e një vendi në Indi ku ndodhet një sistem kompjuterik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Ligji indian kërkon të gjitha kontrollet e një vendi në prani të dy dëshmitarëve të pavarur dhe të respektuar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Ligji i Mbretërisë së Bashkuar nuk e ka një kërkesë të tillë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Mbretëria e Bashkuar kryen konfiskim në përputhje me ligjin e saj të brendshëm në mungesë të dy dëshmitarëve të pavarur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Gjyqtari në Indi vendos se provat e marra nga sistemi kompjuterik në Mbretërinë e Bashkuar janë të papranueshme </a:t>
            </a:r>
          </a:p>
        </p:txBody>
      </p:sp>
      <p:sp>
        <p:nvSpPr>
          <p:cNvPr id="5" name="Arrow: Down 4">
            <a:extLst>
              <a:ext uri="{FF2B5EF4-FFF2-40B4-BE49-F238E27FC236}">
                <a16:creationId xmlns:a16="http://schemas.microsoft.com/office/drawing/2014/main" xmlns=""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6" name="Arrow: Down 5">
            <a:extLst>
              <a:ext uri="{FF2B5EF4-FFF2-40B4-BE49-F238E27FC236}">
                <a16:creationId xmlns:a16="http://schemas.microsoft.com/office/drawing/2014/main" xmlns=""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8" name="Arrow: Down 7">
            <a:extLst>
              <a:ext uri="{FF2B5EF4-FFF2-40B4-BE49-F238E27FC236}">
                <a16:creationId xmlns:a16="http://schemas.microsoft.com/office/drawing/2014/main" xmlns=""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9" name="Arrow: Down 8">
            <a:extLst>
              <a:ext uri="{FF2B5EF4-FFF2-40B4-BE49-F238E27FC236}">
                <a16:creationId xmlns:a16="http://schemas.microsoft.com/office/drawing/2014/main" xmlns=""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xmlns=""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8583"/>
            <a:ext cx="8900912" cy="5386090"/>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Zgjidhja?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Ndërtimi i vetëdijes dhe edukimit në lidhje me sistemet e tjera ligjore për të zvogëluar keqkuptimet</a:t>
            </a:r>
          </a:p>
          <a:p>
            <a:pPr algn="ctr">
              <a:defRPr/>
            </a:pPr>
            <a:endParaRPr lang="en-GB"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Specifikimi i qartë në kërkesa i çdo kërkesë ligjore të palës kërkuese</a:t>
            </a:r>
          </a:p>
          <a:p>
            <a:pPr algn="ctr">
              <a:defRPr/>
            </a:pPr>
            <a:endParaRPr lang="en-GB"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Koordinimi i përmirësuar me autoritetet përkatëse qendrore për të harmonizuar kërkesat</a:t>
            </a:r>
          </a:p>
          <a:p>
            <a:pPr algn="ctr">
              <a:defRPr/>
            </a:pPr>
            <a:endParaRPr lang="en-GB"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Legjislacioni i harmonizuar</a:t>
            </a:r>
          </a:p>
          <a:p>
            <a:pPr algn="ctr">
              <a:defRPr/>
            </a:pPr>
            <a:endParaRPr lang="en-GB"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Rishikimi i manualeve/udhëzuesve të disponueshëm të TNJN-së</a:t>
            </a:r>
          </a:p>
        </p:txBody>
      </p:sp>
    </p:spTree>
    <p:extLst>
      <p:ext uri="{BB962C8B-B14F-4D97-AF65-F5344CB8AC3E}">
        <p14:creationId xmlns:p14="http://schemas.microsoft.com/office/powerpoint/2010/main" xmlns=""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Një tjetër zgjidhje?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Përdorimi i Rrjetit 24/7 për të kërkuar këshilla ligjore në lidhje me kërkesat e ligjit vendor</a:t>
            </a: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sq-AL" sz="2800" i="1">
                <a:ea typeface="Verdana" panose="020B0604030504040204" pitchFamily="34" charset="0"/>
                <a:cs typeface="Arial" panose="020B0604020202020204" pitchFamily="34" charset="0"/>
              </a:rPr>
              <a:t>“</a:t>
            </a:r>
            <a:r>
              <a:rPr lang="sq-AL" sz="2800" b="1" i="1">
                <a:ea typeface="Verdana" panose="020B0604030504040204" pitchFamily="34" charset="0"/>
                <a:cs typeface="Arial" panose="020B0604020202020204" pitchFamily="34" charset="0"/>
              </a:rPr>
              <a:t>Neni 35 – Rrjeti 24/7 </a:t>
            </a:r>
          </a:p>
          <a:p>
            <a:pPr lvl="1" algn="just">
              <a:defRPr/>
            </a:pPr>
            <a:r>
              <a:rPr lang="sq-AL" sz="2800" i="1">
                <a:ea typeface="Verdana" panose="020B0604030504040204" pitchFamily="34" charset="0"/>
                <a:cs typeface="Arial" panose="020B0604020202020204" pitchFamily="34" charset="0"/>
              </a:rPr>
              <a:t>1 Secila palë do të caktojë një pikë kontakti në dispozicion për njëzet e katër orë, shtatë ditë në javë, në mënyrë që të sigurojë... masat e mëposhtme:</a:t>
            </a:r>
          </a:p>
          <a:p>
            <a:pPr lvl="1" algn="just">
              <a:defRPr/>
            </a:pPr>
            <a:r>
              <a:rPr lang="sq-AL" sz="2800" i="1">
                <a:ea typeface="Verdana" panose="020B0604030504040204" pitchFamily="34" charset="0"/>
                <a:cs typeface="Arial" panose="020B0604020202020204" pitchFamily="34" charset="0"/>
              </a:rPr>
              <a:t>c marrjen e provave, </a:t>
            </a:r>
            <a:r>
              <a:rPr lang="sq-AL" sz="2800" b="1" i="1">
                <a:solidFill>
                  <a:srgbClr val="FF0000"/>
                </a:solidFill>
                <a:ea typeface="Verdana" panose="020B0604030504040204" pitchFamily="34" charset="0"/>
                <a:cs typeface="Arial" panose="020B0604020202020204" pitchFamily="34" charset="0"/>
              </a:rPr>
              <a:t>duke dhënë informacion ligjor </a:t>
            </a:r>
            <a:r>
              <a:rPr lang="sq-AL" sz="2800" i="1">
                <a:ea typeface="Verdana" panose="020B0604030504040204" pitchFamily="34" charset="0"/>
                <a:cs typeface="Arial" panose="020B0604020202020204" pitchFamily="34" charset="0"/>
              </a:rPr>
              <a:t>dhe vendndodhjen e personave të dyshuar.”</a:t>
            </a:r>
          </a:p>
        </p:txBody>
      </p:sp>
    </p:spTree>
    <p:extLst>
      <p:ext uri="{BB962C8B-B14F-4D97-AF65-F5344CB8AC3E}">
        <p14:creationId xmlns:p14="http://schemas.microsoft.com/office/powerpoint/2010/main" xmlns=""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 e atribuimit</a:t>
            </a:r>
          </a:p>
        </p:txBody>
      </p:sp>
      <p:grpSp>
        <p:nvGrpSpPr>
          <p:cNvPr id="12" name="Group 11">
            <a:extLst>
              <a:ext uri="{FF2B5EF4-FFF2-40B4-BE49-F238E27FC236}">
                <a16:creationId xmlns:a16="http://schemas.microsoft.com/office/drawing/2014/main" xmlns=""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xmlns=""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xmlns=""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xmlns=""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xmlns=""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xmlns="" id="{5EEF1F26-11C3-4EC4-9A28-E22D5FDB6AE8}"/>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xmlns="" id="{DA0036EE-F083-489A-BC0D-FF686090732D}"/>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xmlns=""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 e shpejtësisë</a:t>
            </a:r>
          </a:p>
        </p:txBody>
      </p:sp>
      <p:pic>
        <p:nvPicPr>
          <p:cNvPr id="6" name="Picture 5">
            <a:extLst>
              <a:ext uri="{FF2B5EF4-FFF2-40B4-BE49-F238E27FC236}">
                <a16:creationId xmlns:a16="http://schemas.microsoft.com/office/drawing/2014/main" xmlns="" id="{D8B6606F-A768-441C-B672-2EC79E8D6FB7}"/>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xmlns=""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Duhet të lidhet i dyshuari me një pajisje të veçantë në kohën përkatëse me standardin tuaj të provës në gjykatë (p.sh. përtej dyshimit të arsyeshëm)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(aspektet ndërkombëtare të identifikimit të një të dyshuari)</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sq-AL" sz="2200">
                <a:ea typeface="Verdana" panose="020B0604030504040204" pitchFamily="34" charset="0"/>
                <a:cs typeface="Arial" panose="020B0604020202020204" pitchFamily="34" charset="0"/>
              </a:rPr>
              <a:t>Burime të mundshme me bazë ndërkombëtare:</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Regjistrat e web serverëve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Kredencialet personale të qasjes që përdoren për të hyrë në llogari (p.sh. email, bisedë)</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Anëtarësia në mediat sociale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Lloji dhe natyra e shënimeve në mediat sociale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Abonimet për shërbime të internetit/cloud</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Programet në pajisjet personale</a:t>
            </a: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56B72B8A-EFD3-4B16-8160-86C93A2B85A2}"/>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xmlns=""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15 dhjetor 2015</a:t>
            </a: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Shkollat në Los Angeles dhe New York kanë marrë kërcënime për bombë</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Adresa e emailit të dërguesit: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3600" b="1">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 .li = Lihtenshtajn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Kompania host e e-mailit është në pronësi të një shtetasi amerikan që qëndron në Rumani</a:t>
            </a: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Adresa IP tregon Frankfurtin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xmlns=""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5" name="Picture 4">
            <a:extLst>
              <a:ext uri="{FF2B5EF4-FFF2-40B4-BE49-F238E27FC236}">
                <a16:creationId xmlns:a16="http://schemas.microsoft.com/office/drawing/2014/main" xmlns=""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ectangle 6">
            <a:extLst>
              <a:ext uri="{FF2B5EF4-FFF2-40B4-BE49-F238E27FC236}">
                <a16:creationId xmlns:a16="http://schemas.microsoft.com/office/drawing/2014/main" xmlns=""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xmlns=""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557620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Frankfurt ishte adresa e serverit</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Shërbimi i Cock.li bëhet host qëllimisht në Gjermani për shkak të ‘mbrojtjes më të madhe të të dhënave personale’</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Gjermania ka sekuestruar serverët</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Pronarit të shtetasit amerikan iu dorëzua një thirrje gjykate nga gjykata e NY</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1600" b="1">
                <a:solidFill>
                  <a:schemeClr val="tx1"/>
                </a:solidFill>
                <a:latin typeface="Arial" panose="020B0604020202020204" pitchFamily="34" charset="0"/>
                <a:ea typeface="Verdana" panose="020B0604030504040204" pitchFamily="34" charset="0"/>
                <a:cs typeface="Arial" panose="020B0604020202020204" pitchFamily="34" charset="0"/>
              </a:rPr>
              <a:t>* Urdhri i gjykatës për të dhënë informacionet</a:t>
            </a:r>
          </a:p>
        </p:txBody>
      </p:sp>
      <p:sp>
        <p:nvSpPr>
          <p:cNvPr id="11" name="Rectangle 10">
            <a:extLst>
              <a:ext uri="{FF2B5EF4-FFF2-40B4-BE49-F238E27FC236}">
                <a16:creationId xmlns:a16="http://schemas.microsoft.com/office/drawing/2014/main" xmlns=""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2" name="Picture 4">
            <a:extLst>
              <a:ext uri="{FF2B5EF4-FFF2-40B4-BE49-F238E27FC236}">
                <a16:creationId xmlns:a16="http://schemas.microsoft.com/office/drawing/2014/main" xmlns=""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Rectangle 12">
            <a:extLst>
              <a:ext uri="{FF2B5EF4-FFF2-40B4-BE49-F238E27FC236}">
                <a16:creationId xmlns:a16="http://schemas.microsoft.com/office/drawing/2014/main" xmlns=""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xmlns=""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1857350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Emrat e kontaktit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Emrat, numrat e telefonit dhe adresat e mbajtësit të llogarisë</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Numrat e sigurimit social</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Adresat e faturimit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Email adresat e ndërlidhura</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Data e krijimit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(Nëse është e zbatueshme) Koha e mbylljes</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Të gjitha adresat e IP-së dhe secila kyçje</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Adresat MAC për ruterë dhe ndonjë pajisje të përdorur</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Historia e plotë e këtyre llogarive</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Historia e transaksioneve: kohët, datat, shuma, llojet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Instrumentet financiare</a:t>
            </a:r>
          </a:p>
        </p:txBody>
      </p:sp>
      <p:sp>
        <p:nvSpPr>
          <p:cNvPr id="3" name="Rectangle 2">
            <a:extLst>
              <a:ext uri="{FF2B5EF4-FFF2-40B4-BE49-F238E27FC236}">
                <a16:creationId xmlns:a16="http://schemas.microsoft.com/office/drawing/2014/main" xmlns=""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5" name="Picture 4">
            <a:extLst>
              <a:ext uri="{FF2B5EF4-FFF2-40B4-BE49-F238E27FC236}">
                <a16:creationId xmlns:a16="http://schemas.microsoft.com/office/drawing/2014/main" xmlns=""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5">
            <a:extLst>
              <a:ext uri="{FF2B5EF4-FFF2-40B4-BE49-F238E27FC236}">
                <a16:creationId xmlns:a16="http://schemas.microsoft.com/office/drawing/2014/main" xmlns=""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xmlns=""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15994547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3200" b="1">
                <a:solidFill>
                  <a:schemeClr val="tx1"/>
                </a:solidFill>
                <a:latin typeface="Verdana" panose="020B0604030504040204" pitchFamily="34" charset="0"/>
                <a:ea typeface="Verdana" panose="020B0604030504040204" pitchFamily="34" charset="0"/>
                <a:cs typeface="Verdana" panose="020B0604030504040204" pitchFamily="34" charset="0"/>
              </a:rPr>
              <a:t>Nuk ka arrestim deri më tani…</a:t>
            </a: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xmlns=""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6" name="Picture 4">
            <a:extLst>
              <a:ext uri="{FF2B5EF4-FFF2-40B4-BE49-F238E27FC236}">
                <a16:creationId xmlns:a16="http://schemas.microsoft.com/office/drawing/2014/main" xmlns=""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ectangle 6">
            <a:extLst>
              <a:ext uri="{FF2B5EF4-FFF2-40B4-BE49-F238E27FC236}">
                <a16:creationId xmlns:a16="http://schemas.microsoft.com/office/drawing/2014/main" xmlns=""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xmlns=""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477674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sq-AL" sz="2200" i="1"/>
              <a:t>Njohja e sfidave kryesore që lidhen me bashkëpunimin ndërkombëtar në lidhje me krimin kibernetik dhe provat elektronike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Identifikimi i implikimeve praktike të paraqitura nga sfidat kryesore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Shqyrtimi i zgjidhjeve të mundshme për të adresuar sfidat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xmlns=""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260279" y="1154419"/>
            <a:ext cx="8374270" cy="5409173"/>
          </a:xfrm>
          <a:prstGeom prst="rect">
            <a:avLst/>
          </a:prstGeom>
        </p:spPr>
        <p:txBody>
          <a:bodyPr wrap="square">
            <a:spAutoFit/>
          </a:bodyPr>
          <a:lstStyle/>
          <a:p>
            <a:pPr marL="342900" indent="-342900" algn="just">
              <a:buFont typeface="Wingdings" pitchFamily="2" charset="2"/>
              <a:buChar char="Ø"/>
              <a:defRPr/>
            </a:pPr>
            <a:r>
              <a:rPr lang="sq-AL" sz="2100" b="1" dirty="0">
                <a:ea typeface="Verdana" panose="020B0604030504040204" pitchFamily="34" charset="0"/>
                <a:cs typeface="Arial" panose="020B0604020202020204" pitchFamily="34" charset="0"/>
              </a:rPr>
              <a:t>Kërkesat për të dhëna duhet të trajtohen sa më shpejt që është e mundur sepse</a:t>
            </a:r>
            <a:r>
              <a:rPr lang="sq-AL" sz="2100"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sz="105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në disa vende, ofruesit e shërbimeve mbajnë të dhëna vetëm për aq kohë sa është e nevojshme për faturim</a:t>
            </a:r>
          </a:p>
          <a:p>
            <a:pPr marL="800100" lvl="1" indent="-342900" algn="just">
              <a:buFont typeface="Wingdings" pitchFamily="2" charset="2"/>
              <a:buChar char="Ø"/>
              <a:defRPr/>
            </a:pPr>
            <a:endParaRPr lang="en-GB" altLang="en-US" sz="1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ruajtja e të dhënave kushton shumë dhe mund të </a:t>
            </a:r>
            <a:r>
              <a:rPr lang="sq-AL" sz="2100" dirty="0" err="1">
                <a:ea typeface="Verdana" panose="020B0604030504040204" pitchFamily="34" charset="0"/>
                <a:cs typeface="Arial" panose="020B0604020202020204" pitchFamily="34" charset="0"/>
              </a:rPr>
              <a:t>tarifohet</a:t>
            </a:r>
            <a:endParaRPr lang="sq-AL"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12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përfundimisht të dhënat fshihen si proces pune</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disa vende (p.sh. Mbretëria e Bashkuar, Serbia) kërkojnë nga ofruesit e shërbimeve të mbajnë të dhëna për kohë të caktuar, zakonisht deri në 12 muaj</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Direktiva e Ruajtjes së të Dhënave e BE-së e vitit 2006 u bë e pavlefshme në vitin 2014 për shkak të masave pa kriter dhe shkelte të drejtat e privatësisë, megjithëse tani është nën kritikë dhe rishikim të mundshëm</a:t>
            </a:r>
          </a:p>
        </p:txBody>
      </p:sp>
    </p:spTree>
    <p:extLst>
      <p:ext uri="{BB962C8B-B14F-4D97-AF65-F5344CB8AC3E}">
        <p14:creationId xmlns:p14="http://schemas.microsoft.com/office/powerpoint/2010/main" xmlns=""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Proceset e ndihmës juridike të ndërsjellë kanë natyrë të ngadaltë...</a:t>
            </a:r>
          </a:p>
        </p:txBody>
      </p:sp>
    </p:spTree>
    <p:extLst>
      <p:ext uri="{BB962C8B-B14F-4D97-AF65-F5344CB8AC3E}">
        <p14:creationId xmlns:p14="http://schemas.microsoft.com/office/powerpoint/2010/main" xmlns=""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Duket i njohur?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xmlns=""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xmlns=""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400" b="1">
                  <a:solidFill>
                    <a:srgbClr val="2E618E"/>
                  </a:solidFill>
                  <a:latin typeface="Verdana" panose="020B0604030504040204" pitchFamily="34" charset="0"/>
                  <a:ea typeface="Verdana" panose="020B0604030504040204" pitchFamily="34" charset="0"/>
                  <a:cs typeface="Verdana" panose="020B0604030504040204" pitchFamily="34" charset="0"/>
                </a:rPr>
                <a:t>Një proces tipik</a:t>
              </a:r>
            </a:p>
          </p:txBody>
        </p:sp>
        <p:sp>
          <p:nvSpPr>
            <p:cNvPr id="19" name="Right Arrow 1">
              <a:extLst>
                <a:ext uri="{FF2B5EF4-FFF2-40B4-BE49-F238E27FC236}">
                  <a16:creationId xmlns:a16="http://schemas.microsoft.com/office/drawing/2014/main" xmlns="" id="{3FD77482-A138-4B97-AFAE-29AF4BAF3277}"/>
                </a:ext>
              </a:extLst>
            </p:cNvPr>
            <p:cNvSpPr/>
            <p:nvPr/>
          </p:nvSpPr>
          <p:spPr bwMode="auto">
            <a:xfrm>
              <a:off x="110285" y="3488268"/>
              <a:ext cx="1853979"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Të pranuara</a:t>
              </a:r>
            </a:p>
          </p:txBody>
        </p:sp>
        <p:sp>
          <p:nvSpPr>
            <p:cNvPr id="20" name="Rectangle 19">
              <a:extLst>
                <a:ext uri="{FF2B5EF4-FFF2-40B4-BE49-F238E27FC236}">
                  <a16:creationId xmlns:a16="http://schemas.microsoft.com/office/drawing/2014/main" xmlns=""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3200" b="1" i="0" u="none" strike="noStrike" cap="none" normalizeH="0" baseline="0">
                  <a:ln>
                    <a:noFill/>
                  </a:ln>
                  <a:solidFill>
                    <a:srgbClr val="2E618E"/>
                  </a:solidFill>
                  <a:latin typeface="Arial" charset="0"/>
                </a:rPr>
                <a:t>MPJ</a:t>
              </a:r>
            </a:p>
          </p:txBody>
        </p:sp>
        <p:sp>
          <p:nvSpPr>
            <p:cNvPr id="21" name="Rectangle 20">
              <a:extLst>
                <a:ext uri="{FF2B5EF4-FFF2-40B4-BE49-F238E27FC236}">
                  <a16:creationId xmlns:a16="http://schemas.microsoft.com/office/drawing/2014/main" xmlns="" id="{0FF6A004-F5E6-4516-A10B-EC4121922BF5}"/>
                </a:ext>
              </a:extLst>
            </p:cNvPr>
            <p:cNvSpPr/>
            <p:nvPr/>
          </p:nvSpPr>
          <p:spPr bwMode="auto">
            <a:xfrm>
              <a:off x="4511856" y="3255429"/>
              <a:ext cx="1397882"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a:t>
              </a:r>
              <a:r>
                <a:rPr lang="sq-AL" sz="1400" b="1" dirty="0" smtClean="0">
                  <a:solidFill>
                    <a:srgbClr val="2E618E"/>
                  </a:solidFill>
                  <a:latin typeface="Arial" charset="0"/>
                </a:rPr>
                <a:t> i Prokurorit</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të </a:t>
              </a:r>
              <a:r>
                <a:rPr lang="sq-AL" sz="1400" b="1" dirty="0">
                  <a:solidFill>
                    <a:srgbClr val="2E618E"/>
                  </a:solidFill>
                  <a:latin typeface="Arial" charset="0"/>
                </a:rPr>
                <a:t>përgjithshëm</a:t>
              </a: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22" name="Rectangle 21">
              <a:extLst>
                <a:ext uri="{FF2B5EF4-FFF2-40B4-BE49-F238E27FC236}">
                  <a16:creationId xmlns:a16="http://schemas.microsoft.com/office/drawing/2014/main" xmlns=""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a:ln>
                    <a:noFill/>
                  </a:ln>
                  <a:solidFill>
                    <a:srgbClr val="2E618E"/>
                  </a:solidFill>
                  <a:latin typeface="Arial" charset="0"/>
                </a:rPr>
                <a:t>Prokurori</a:t>
              </a: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a:solidFill>
                    <a:srgbClr val="2E618E"/>
                  </a:solidFill>
                  <a:latin typeface="Arial" charset="0"/>
                </a:rPr>
                <a:t>i</a:t>
              </a:r>
              <a:r>
                <a:rPr lang="sq-AL" sz="1400" b="1" dirty="0" smtClean="0">
                  <a:solidFill>
                    <a:srgbClr val="2E618E"/>
                  </a:solidFill>
                  <a:latin typeface="Arial" charset="0"/>
                </a:rPr>
                <a:t> </a:t>
              </a:r>
              <a:r>
                <a:rPr lang="sq-AL" sz="1400" b="1" dirty="0">
                  <a:solidFill>
                    <a:srgbClr val="2E618E"/>
                  </a:solidFill>
                  <a:latin typeface="Arial" charset="0"/>
                </a:rPr>
                <a:t>ngarkuar</a:t>
              </a:r>
            </a:p>
          </p:txBody>
        </p:sp>
        <p:sp>
          <p:nvSpPr>
            <p:cNvPr id="23" name="Right Arrow 10">
              <a:extLst>
                <a:ext uri="{FF2B5EF4-FFF2-40B4-BE49-F238E27FC236}">
                  <a16:creationId xmlns:a16="http://schemas.microsoft.com/office/drawing/2014/main" xmlns="" id="{613860FC-C73F-4E7A-B1CE-663AE6656EE3}"/>
                </a:ext>
              </a:extLst>
            </p:cNvPr>
            <p:cNvSpPr/>
            <p:nvPr/>
          </p:nvSpPr>
          <p:spPr bwMode="auto">
            <a:xfrm rot="5400000">
              <a:off x="2148404" y="4612218"/>
              <a:ext cx="107528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Kopje</a:t>
              </a: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xmlns=""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Shërbimet</a:t>
              </a:r>
              <a:r>
                <a:rPr kumimoji="0" lang="sq-AL" sz="1400" b="1" i="0" u="none" strike="noStrike" cap="none" normalizeH="0" dirty="0" smtClean="0">
                  <a:ln>
                    <a:noFill/>
                  </a:ln>
                  <a:solidFill>
                    <a:srgbClr val="2E618E"/>
                  </a:solidFill>
                  <a:latin typeface="Arial" charset="0"/>
                </a:rPr>
                <a:t> 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Sigurisë</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Kombëtare</a:t>
              </a:r>
              <a:endParaRPr kumimoji="0" lang="sq-AL" sz="1400" b="1" i="0" u="none" strike="noStrike" cap="none" normalizeH="0" baseline="0" dirty="0">
                <a:ln>
                  <a:noFill/>
                </a:ln>
                <a:solidFill>
                  <a:srgbClr val="2E618E"/>
                </a:solidFill>
                <a:latin typeface="Arial" charset="0"/>
              </a:endParaRPr>
            </a:p>
          </p:txBody>
        </p:sp>
        <p:sp>
          <p:nvSpPr>
            <p:cNvPr id="25" name="Right Arrow 13">
              <a:extLst>
                <a:ext uri="{FF2B5EF4-FFF2-40B4-BE49-F238E27FC236}">
                  <a16:creationId xmlns:a16="http://schemas.microsoft.com/office/drawing/2014/main" xmlns=""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xmlns=""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xmlns=""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Hetuesve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28" name="Right Arrow 16">
              <a:extLst>
                <a:ext uri="{FF2B5EF4-FFF2-40B4-BE49-F238E27FC236}">
                  <a16:creationId xmlns:a16="http://schemas.microsoft.com/office/drawing/2014/main" xmlns=""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xmlns="" id="{A4B71E38-3B83-4464-954D-C677290918B4}"/>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Hetuesi</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i </a:t>
              </a:r>
              <a:r>
                <a:rPr lang="sq-AL" sz="1400" b="1" dirty="0">
                  <a:solidFill>
                    <a:srgbClr val="2E618E"/>
                  </a:solidFill>
                  <a:latin typeface="Arial" charset="0"/>
                </a:rPr>
                <a:t>ngarkuar</a:t>
              </a:r>
            </a:p>
          </p:txBody>
        </p:sp>
        <p:sp>
          <p:nvSpPr>
            <p:cNvPr id="30" name="Right Arrow 18">
              <a:extLst>
                <a:ext uri="{FF2B5EF4-FFF2-40B4-BE49-F238E27FC236}">
                  <a16:creationId xmlns:a16="http://schemas.microsoft.com/office/drawing/2014/main" xmlns=""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xmlns=""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Zyrtarëve policorë</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32" name="Right Arrow 20">
              <a:extLst>
                <a:ext uri="{FF2B5EF4-FFF2-40B4-BE49-F238E27FC236}">
                  <a16:creationId xmlns:a16="http://schemas.microsoft.com/office/drawing/2014/main" xmlns=""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xmlns=""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a:ln>
                    <a:noFill/>
                  </a:ln>
                  <a:solidFill>
                    <a:srgbClr val="2E618E"/>
                  </a:solidFill>
                  <a:latin typeface="Arial" charset="0"/>
                </a:rPr>
                <a:t>Zyrtar </a:t>
              </a:r>
              <a:r>
                <a:rPr kumimoji="0" lang="sq-AL" sz="1400" b="1" i="0" u="none" strike="noStrike" cap="none" normalizeH="0" baseline="0" dirty="0" smtClean="0">
                  <a:ln>
                    <a:noFill/>
                  </a:ln>
                  <a:solidFill>
                    <a:srgbClr val="2E618E"/>
                  </a:solidFill>
                  <a:latin typeface="Arial" charset="0"/>
                </a:rPr>
                <a:t>policor i ngarkuar</a:t>
              </a:r>
              <a:endParaRPr lang="sq-AL" sz="1400" b="1" dirty="0">
                <a:solidFill>
                  <a:srgbClr val="2E618E"/>
                </a:solidFill>
                <a:latin typeface="Arial" charset="0"/>
              </a:endParaRPr>
            </a:p>
          </p:txBody>
        </p:sp>
        <p:sp>
          <p:nvSpPr>
            <p:cNvPr id="34" name="Right Arrow 22">
              <a:extLst>
                <a:ext uri="{FF2B5EF4-FFF2-40B4-BE49-F238E27FC236}">
                  <a16:creationId xmlns:a16="http://schemas.microsoft.com/office/drawing/2014/main" xmlns=""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xmlns=""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xmlns=""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a:ln>
                    <a:noFill/>
                  </a:ln>
                  <a:solidFill>
                    <a:srgbClr val="2E618E"/>
                  </a:solidFill>
                  <a:latin typeface="Arial" charset="0"/>
                </a:rPr>
                <a:t>Veprimet e ndërmarra</a:t>
              </a:r>
            </a:p>
          </p:txBody>
        </p:sp>
        <p:sp>
          <p:nvSpPr>
            <p:cNvPr id="37" name="Rectangle 36">
              <a:extLst>
                <a:ext uri="{FF2B5EF4-FFF2-40B4-BE49-F238E27FC236}">
                  <a16:creationId xmlns:a16="http://schemas.microsoft.com/office/drawing/2014/main" xmlns=""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q-AL" sz="2800" b="1" i="0" u="none" strike="noStrike" cap="none" normalizeH="0" baseline="0">
                  <a:ln>
                    <a:noFill/>
                  </a:ln>
                  <a:solidFill>
                    <a:srgbClr val="FF0000"/>
                  </a:solidFill>
                  <a:latin typeface="Verdana" panose="020B0604030504040204" pitchFamily="34" charset="0"/>
                  <a:ea typeface="Verdana" panose="020B0604030504040204" pitchFamily="34" charset="0"/>
                  <a:cs typeface="Verdana" panose="020B0604030504040204" pitchFamily="34" charset="0"/>
                </a:rPr>
                <a:t>Kush ka dijen?</a:t>
              </a:r>
            </a:p>
          </p:txBody>
        </p:sp>
      </p:grpSp>
    </p:spTree>
    <p:extLst>
      <p:ext uri="{BB962C8B-B14F-4D97-AF65-F5344CB8AC3E}">
        <p14:creationId xmlns:p14="http://schemas.microsoft.com/office/powerpoint/2010/main" xmlns=""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Duket i njohur?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xmlns=""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xmlns=""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400" b="1">
                  <a:solidFill>
                    <a:srgbClr val="2E618E"/>
                  </a:solidFill>
                  <a:latin typeface="Verdana" panose="020B0604030504040204" pitchFamily="34" charset="0"/>
                  <a:ea typeface="Verdana" panose="020B0604030504040204" pitchFamily="34" charset="0"/>
                  <a:cs typeface="Verdana" panose="020B0604030504040204" pitchFamily="34" charset="0"/>
                </a:rPr>
                <a:t>Një proces tipik</a:t>
              </a:r>
            </a:p>
          </p:txBody>
        </p:sp>
        <p:sp>
          <p:nvSpPr>
            <p:cNvPr id="40" name="Rectangle 39">
              <a:extLst>
                <a:ext uri="{FF2B5EF4-FFF2-40B4-BE49-F238E27FC236}">
                  <a16:creationId xmlns:a16="http://schemas.microsoft.com/office/drawing/2014/main" xmlns=""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3200" b="1" i="0" u="none" strike="noStrike" cap="none" normalizeH="0" baseline="0">
                  <a:ln>
                    <a:noFill/>
                  </a:ln>
                  <a:solidFill>
                    <a:srgbClr val="2E618E"/>
                  </a:solidFill>
                  <a:latin typeface="Arial" charset="0"/>
                </a:rPr>
                <a:t>MPJ</a:t>
              </a:r>
            </a:p>
          </p:txBody>
        </p:sp>
        <p:sp>
          <p:nvSpPr>
            <p:cNvPr id="41" name="Rectangle 40">
              <a:extLst>
                <a:ext uri="{FF2B5EF4-FFF2-40B4-BE49-F238E27FC236}">
                  <a16:creationId xmlns:a16="http://schemas.microsoft.com/office/drawing/2014/main" xmlns="" id="{63970073-332B-4B70-B75F-3A8D945E9B3D}"/>
                </a:ext>
              </a:extLst>
            </p:cNvPr>
            <p:cNvSpPr/>
            <p:nvPr/>
          </p:nvSpPr>
          <p:spPr bwMode="auto">
            <a:xfrm>
              <a:off x="4511855" y="3255429"/>
              <a:ext cx="1397881"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a:t>
              </a:r>
              <a:r>
                <a:rPr lang="sq-AL" sz="1400" b="1" dirty="0" smtClean="0">
                  <a:solidFill>
                    <a:srgbClr val="2E618E"/>
                  </a:solidFill>
                  <a:latin typeface="Arial" charset="0"/>
                </a:rPr>
                <a:t>i Prokurorit të </a:t>
              </a:r>
              <a:r>
                <a:rPr lang="sq-AL" sz="1400" b="1" dirty="0" smtClean="0">
                  <a:solidFill>
                    <a:srgbClr val="2E618E"/>
                  </a:solidFill>
                  <a:latin typeface="Arial" charset="0"/>
                </a:rPr>
                <a:t>përgjithshëm</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42" name="Rectangle 41">
              <a:extLst>
                <a:ext uri="{FF2B5EF4-FFF2-40B4-BE49-F238E27FC236}">
                  <a16:creationId xmlns:a16="http://schemas.microsoft.com/office/drawing/2014/main" xmlns=""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a:ln>
                    <a:noFill/>
                  </a:ln>
                  <a:solidFill>
                    <a:srgbClr val="2E618E"/>
                  </a:solidFill>
                  <a:latin typeface="Arial" charset="0"/>
                </a:rPr>
                <a:t>Prokurori</a:t>
              </a:r>
            </a:p>
            <a:p>
              <a:pPr marL="0" marR="0" indent="0" algn="ctr" defTabSz="914400" rtl="0" eaLnBrk="1" fontAlgn="base" latinLnBrk="0" hangingPunct="1">
                <a:lnSpc>
                  <a:spcPct val="100000"/>
                </a:lnSpc>
                <a:spcBef>
                  <a:spcPct val="0"/>
                </a:spcBef>
                <a:spcAft>
                  <a:spcPct val="0"/>
                </a:spcAft>
                <a:buClrTx/>
                <a:buSzTx/>
                <a:buFontTx/>
                <a:buNone/>
                <a:tabLst/>
              </a:pPr>
              <a:r>
                <a:rPr lang="sq-AL" sz="1400" b="1">
                  <a:solidFill>
                    <a:srgbClr val="2E618E"/>
                  </a:solidFill>
                  <a:latin typeface="Arial" charset="0"/>
                </a:rPr>
                <a:t>Miraton</a:t>
              </a:r>
            </a:p>
          </p:txBody>
        </p:sp>
        <p:sp>
          <p:nvSpPr>
            <p:cNvPr id="43" name="Right Arrow 10">
              <a:extLst>
                <a:ext uri="{FF2B5EF4-FFF2-40B4-BE49-F238E27FC236}">
                  <a16:creationId xmlns:a16="http://schemas.microsoft.com/office/drawing/2014/main" xmlns="" id="{B15C56E3-9280-4D6A-A288-60E13C007170}"/>
                </a:ext>
              </a:extLst>
            </p:cNvPr>
            <p:cNvSpPr/>
            <p:nvPr/>
          </p:nvSpPr>
          <p:spPr bwMode="auto">
            <a:xfrm rot="5400000">
              <a:off x="2148404" y="4612218"/>
              <a:ext cx="107528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Kopje</a:t>
              </a:r>
            </a:p>
          </p:txBody>
        </p:sp>
        <p:sp>
          <p:nvSpPr>
            <p:cNvPr id="44" name="Rectangle 43">
              <a:extLst>
                <a:ext uri="{FF2B5EF4-FFF2-40B4-BE49-F238E27FC236}">
                  <a16:creationId xmlns:a16="http://schemas.microsoft.com/office/drawing/2014/main" xmlns=""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Shërbimet e Sigurisë Kombëtare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45" name="Right Arrow 13">
              <a:extLst>
                <a:ext uri="{FF2B5EF4-FFF2-40B4-BE49-F238E27FC236}">
                  <a16:creationId xmlns:a16="http://schemas.microsoft.com/office/drawing/2014/main" xmlns=""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xmlns=""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xmlns=""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Hetuesve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48" name="Right Arrow 16">
              <a:extLst>
                <a:ext uri="{FF2B5EF4-FFF2-40B4-BE49-F238E27FC236}">
                  <a16:creationId xmlns:a16="http://schemas.microsoft.com/office/drawing/2014/main" xmlns=""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xmlns=""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Hetuesi</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a:solidFill>
                    <a:srgbClr val="2E618E"/>
                  </a:solidFill>
                  <a:latin typeface="Arial" charset="0"/>
                </a:rPr>
                <a:t>Rishikon</a:t>
              </a:r>
            </a:p>
          </p:txBody>
        </p:sp>
        <p:sp>
          <p:nvSpPr>
            <p:cNvPr id="50" name="Right Arrow 18">
              <a:extLst>
                <a:ext uri="{FF2B5EF4-FFF2-40B4-BE49-F238E27FC236}">
                  <a16:creationId xmlns:a16="http://schemas.microsoft.com/office/drawing/2014/main" xmlns=""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xmlns=""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Zyrtarëve policorë</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52" name="Right Arrow 20">
              <a:extLst>
                <a:ext uri="{FF2B5EF4-FFF2-40B4-BE49-F238E27FC236}">
                  <a16:creationId xmlns:a16="http://schemas.microsoft.com/office/drawing/2014/main" xmlns=""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xmlns=""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Zyrtari </a:t>
              </a:r>
              <a:r>
                <a:rPr kumimoji="0" lang="sq-AL" sz="1400" b="1" i="0" u="none" strike="noStrike" cap="none" normalizeH="0" baseline="0" dirty="0">
                  <a:ln>
                    <a:noFill/>
                  </a:ln>
                  <a:solidFill>
                    <a:srgbClr val="2E618E"/>
                  </a:solidFill>
                  <a:latin typeface="Arial" charset="0"/>
                </a:rPr>
                <a:t>policor</a:t>
              </a: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përgatitë</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detajet</a:t>
              </a:r>
              <a:endParaRPr kumimoji="0" lang="sq-AL" sz="1400" b="1" i="0" u="none" strike="noStrike" cap="none" normalizeH="0" baseline="0" dirty="0">
                <a:ln>
                  <a:noFill/>
                </a:ln>
                <a:solidFill>
                  <a:srgbClr val="2E618E"/>
                </a:solidFill>
                <a:latin typeface="Arial" charset="0"/>
              </a:endParaRPr>
            </a:p>
          </p:txBody>
        </p:sp>
        <p:sp>
          <p:nvSpPr>
            <p:cNvPr id="54" name="Right Arrow 23">
              <a:extLst>
                <a:ext uri="{FF2B5EF4-FFF2-40B4-BE49-F238E27FC236}">
                  <a16:creationId xmlns:a16="http://schemas.microsoft.com/office/drawing/2014/main" xmlns=""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xmlns=""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a:ln>
                    <a:noFill/>
                  </a:ln>
                  <a:solidFill>
                    <a:srgbClr val="2E618E"/>
                  </a:solidFill>
                  <a:latin typeface="Arial" charset="0"/>
                </a:rPr>
                <a:t>Dalëse</a:t>
              </a:r>
            </a:p>
          </p:txBody>
        </p:sp>
        <p:sp>
          <p:nvSpPr>
            <p:cNvPr id="56" name="Right Arrow 22">
              <a:extLst>
                <a:ext uri="{FF2B5EF4-FFF2-40B4-BE49-F238E27FC236}">
                  <a16:creationId xmlns:a16="http://schemas.microsoft.com/office/drawing/2014/main" xmlns=""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xmlns="" id="{AB5573E9-9A45-439D-A6A0-FF3D18942C65}"/>
                </a:ext>
              </a:extLst>
            </p:cNvPr>
            <p:cNvSpPr/>
            <p:nvPr/>
          </p:nvSpPr>
          <p:spPr bwMode="auto">
            <a:xfrm>
              <a:off x="1817432" y="853016"/>
              <a:ext cx="1767067"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Të dhëna</a:t>
              </a:r>
            </a:p>
            <a:p>
              <a:pPr marL="0" marR="0" indent="0" algn="ctr" defTabSz="914400" rtl="0" eaLnBrk="1" fontAlgn="base" latinLnBrk="0" hangingPunct="1">
                <a:lnSpc>
                  <a:spcPct val="100000"/>
                </a:lnSpc>
                <a:spcBef>
                  <a:spcPct val="0"/>
                </a:spcBef>
                <a:spcAft>
                  <a:spcPct val="0"/>
                </a:spcAft>
                <a:buClrTx/>
                <a:buSzTx/>
                <a:buFontTx/>
                <a:buNone/>
                <a:tabLst/>
              </a:pPr>
              <a:r>
                <a:rPr lang="sq-AL" b="1" dirty="0" smtClean="0">
                  <a:solidFill>
                    <a:srgbClr val="2E618E"/>
                  </a:solidFill>
                  <a:latin typeface="Arial" charset="0"/>
                </a:rPr>
                <a:t>e </a:t>
              </a:r>
              <a:r>
                <a:rPr lang="sq-AL" b="1" dirty="0">
                  <a:solidFill>
                    <a:srgbClr val="2E618E"/>
                  </a:solidFill>
                  <a:latin typeface="Arial" charset="0"/>
                </a:rPr>
                <a:t>kërkuara</a:t>
              </a:r>
            </a:p>
          </p:txBody>
        </p:sp>
        <p:sp>
          <p:nvSpPr>
            <p:cNvPr id="58" name="Rectangle 57">
              <a:extLst>
                <a:ext uri="{FF2B5EF4-FFF2-40B4-BE49-F238E27FC236}">
                  <a16:creationId xmlns:a16="http://schemas.microsoft.com/office/drawing/2014/main" xmlns=""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q-AL" sz="2800" b="1" i="0" u="none" strike="noStrike" cap="none" normalizeH="0" baseline="0">
                  <a:ln>
                    <a:noFill/>
                  </a:ln>
                  <a:solidFill>
                    <a:srgbClr val="FF0000"/>
                  </a:solidFill>
                  <a:latin typeface="Verdana" panose="020B0604030504040204" pitchFamily="34" charset="0"/>
                  <a:ea typeface="Verdana" panose="020B0604030504040204" pitchFamily="34" charset="0"/>
                  <a:cs typeface="Verdana" panose="020B0604030504040204" pitchFamily="34" charset="0"/>
                </a:rPr>
                <a:t>Sa zgjatë kjo?</a:t>
              </a:r>
            </a:p>
          </p:txBody>
        </p:sp>
      </p:grpSp>
    </p:spTree>
    <p:extLst>
      <p:ext uri="{BB962C8B-B14F-4D97-AF65-F5344CB8AC3E}">
        <p14:creationId xmlns:p14="http://schemas.microsoft.com/office/powerpoint/2010/main" xmlns=""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418010" y="1173291"/>
            <a:ext cx="8334103" cy="5447645"/>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algn="ctr">
              <a:defRPr/>
            </a:pPr>
            <a:endParaRPr lang="en-GB" altLang="en-US" sz="14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Kërkohet </a:t>
            </a:r>
            <a:r>
              <a:rPr lang="sq-AL" sz="2800" b="1" dirty="0">
                <a:ea typeface="Verdana" panose="020B0604030504040204" pitchFamily="34" charset="0"/>
                <a:cs typeface="Arial" panose="020B0604020202020204" pitchFamily="34" charset="0"/>
              </a:rPr>
              <a:t>ruajtja</a:t>
            </a:r>
            <a:r>
              <a:rPr lang="sq-AL" sz="2800" dirty="0">
                <a:ea typeface="Verdana" panose="020B0604030504040204" pitchFamily="34" charset="0"/>
                <a:cs typeface="Arial" panose="020B0604020202020204" pitchFamily="34" charset="0"/>
              </a:rPr>
              <a:t> e përshpejtuar e të dhënave kompjuterike</a:t>
            </a:r>
          </a:p>
          <a:p>
            <a:pPr algn="ctr">
              <a:defRPr/>
            </a:pPr>
            <a:endParaRPr lang="en-GB" altLang="en-US" sz="800" dirty="0">
              <a:ea typeface="Verdana" panose="020B0604030504040204" pitchFamily="34" charset="0"/>
              <a:cs typeface="Arial" panose="020B0604020202020204" pitchFamily="34" charset="0"/>
            </a:endParaRPr>
          </a:p>
          <a:p>
            <a:pPr algn="ctr">
              <a:buNone/>
            </a:pPr>
            <a:r>
              <a:rPr lang="sq-AL" sz="2200" b="1" dirty="0"/>
              <a:t>Neni 29 – Ruajtja e përshpejtuar e të dhënave kompjuterike të ruajtura</a:t>
            </a:r>
          </a:p>
          <a:p>
            <a:pPr algn="ctr">
              <a:buNone/>
            </a:pPr>
            <a:endParaRPr lang="en-GB" sz="1400" b="1" dirty="0"/>
          </a:p>
          <a:p>
            <a:pPr algn="just">
              <a:buNone/>
            </a:pPr>
            <a:r>
              <a:rPr lang="sq-AL" sz="2200" dirty="0"/>
              <a:t>1 Një Palë mund t’i kërkojë një Pale tjetër të urdhërojë ose të sigurojë në ndonjë mënyrë tjetër</a:t>
            </a:r>
            <a:r>
              <a:rPr lang="sq-AL" sz="2200" b="1" dirty="0">
                <a:solidFill>
                  <a:srgbClr val="FF0000"/>
                </a:solidFill>
              </a:rPr>
              <a:t> ruajtjen e përshpejtuar të të dhënave </a:t>
            </a:r>
            <a:r>
              <a:rPr lang="sq-AL" sz="2200" dirty="0"/>
              <a:t>të regjistruara nëpërmjet një sistemi kompjuterik, të cilat ndodhen brenda territorit të Palës tjetër dhe </a:t>
            </a:r>
            <a:r>
              <a:rPr lang="sq-AL" sz="2200" b="1" dirty="0">
                <a:solidFill>
                  <a:srgbClr val="FF0000"/>
                </a:solidFill>
              </a:rPr>
              <a:t>në lidhje me të cilën Pala kërkuese ka për qëllim të bëjë një kërkesën </a:t>
            </a:r>
            <a:r>
              <a:rPr lang="sq-AL" sz="2200" dirty="0"/>
              <a:t>për ndihmë të ndërsjellë për të kërkuar hyrje të ngjashme, ngrirje, sigurim të ngjashëm ose zbulim të të dhënave.</a:t>
            </a:r>
          </a:p>
        </p:txBody>
      </p:sp>
    </p:spTree>
    <p:extLst>
      <p:ext uri="{BB962C8B-B14F-4D97-AF65-F5344CB8AC3E}">
        <p14:creationId xmlns:p14="http://schemas.microsoft.com/office/powerpoint/2010/main" xmlns=""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14513</TotalTime>
  <Words>6606</Words>
  <Application>Microsoft Office PowerPoint</Application>
  <PresentationFormat>On-screen Show (4:3)</PresentationFormat>
  <Paragraphs>687</Paragraphs>
  <Slides>39</Slides>
  <Notes>35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407</cp:revision>
  <dcterms:created xsi:type="dcterms:W3CDTF">2012-01-25T15:22:10Z</dcterms:created>
  <dcterms:modified xsi:type="dcterms:W3CDTF">2021-04-27T21:21:38Z</dcterms:modified>
</cp:coreProperties>
</file>